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40" r:id="rId3"/>
    <p:sldId id="257" r:id="rId4"/>
    <p:sldId id="306" r:id="rId5"/>
    <p:sldId id="258" r:id="rId6"/>
    <p:sldId id="259" r:id="rId7"/>
    <p:sldId id="260" r:id="rId8"/>
    <p:sldId id="307" r:id="rId9"/>
    <p:sldId id="261" r:id="rId10"/>
    <p:sldId id="262" r:id="rId11"/>
    <p:sldId id="263" r:id="rId12"/>
    <p:sldId id="308" r:id="rId13"/>
    <p:sldId id="309" r:id="rId14"/>
    <p:sldId id="264" r:id="rId15"/>
    <p:sldId id="271" r:id="rId16"/>
    <p:sldId id="265" r:id="rId17"/>
    <p:sldId id="272" r:id="rId18"/>
    <p:sldId id="268" r:id="rId19"/>
    <p:sldId id="266" r:id="rId20"/>
    <p:sldId id="269" r:id="rId21"/>
    <p:sldId id="322" r:id="rId22"/>
    <p:sldId id="267" r:id="rId23"/>
    <p:sldId id="274" r:id="rId24"/>
    <p:sldId id="275" r:id="rId25"/>
    <p:sldId id="323" r:id="rId26"/>
    <p:sldId id="324" r:id="rId27"/>
    <p:sldId id="276" r:id="rId28"/>
    <p:sldId id="281" r:id="rId29"/>
    <p:sldId id="325" r:id="rId30"/>
    <p:sldId id="280" r:id="rId31"/>
    <p:sldId id="326" r:id="rId32"/>
    <p:sldId id="334" r:id="rId33"/>
    <p:sldId id="327" r:id="rId34"/>
    <p:sldId id="328" r:id="rId35"/>
    <p:sldId id="329" r:id="rId36"/>
    <p:sldId id="330" r:id="rId37"/>
    <p:sldId id="331" r:id="rId38"/>
    <p:sldId id="332" r:id="rId39"/>
    <p:sldId id="333" r:id="rId40"/>
    <p:sldId id="336" r:id="rId41"/>
    <p:sldId id="335" r:id="rId42"/>
    <p:sldId id="337" r:id="rId43"/>
    <p:sldId id="338" r:id="rId44"/>
    <p:sldId id="339" r:id="rId45"/>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becca White" initials="RJW" lastIdx="1" clrIdx="0">
    <p:extLst>
      <p:ext uri="{19B8F6BF-5375-455C-9EA6-DF929625EA0E}">
        <p15:presenceInfo xmlns:p15="http://schemas.microsoft.com/office/powerpoint/2012/main" userId="Rebecca White" providerId="None"/>
      </p:ext>
    </p:extLst>
  </p:cmAuthor>
  <p:cmAuthor id="2" name="Jane" initials="J" lastIdx="2" clrIdx="1">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355" autoAdjust="0"/>
  </p:normalViewPr>
  <p:slideViewPr>
    <p:cSldViewPr snapToGrid="0">
      <p:cViewPr varScale="1">
        <p:scale>
          <a:sx n="74" d="100"/>
          <a:sy n="74"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58A8815-36E5-4F60-9113-E11718FDAE92}"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1A7A9CC-830D-4FB0-A8C5-B2E67F115C4B}" type="slidenum">
              <a:rPr lang="en-GB" smtClean="0"/>
              <a:t>‹#›</a:t>
            </a:fld>
            <a:endParaRPr lang="en-GB"/>
          </a:p>
        </p:txBody>
      </p:sp>
    </p:spTree>
    <p:extLst>
      <p:ext uri="{BB962C8B-B14F-4D97-AF65-F5344CB8AC3E}">
        <p14:creationId xmlns:p14="http://schemas.microsoft.com/office/powerpoint/2010/main" val="2913308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lesson is all about students making the link between how a photographer creates an effect through composition and how a writer does the same with language. Students should be</a:t>
            </a:r>
            <a:r>
              <a:rPr lang="en-GB" baseline="0" dirty="0"/>
              <a:t> given the opportunity to pull apart the images to think about what they reveal about London. Once students have done this, they should then pull apart the extract and discuss how techniques and ideas have been presented. At the higher end, students should be discussing how multiple ideas help add to the effects of the language from the beginning.  At the lower end, students should be using terminology confidently and accurately when explaining the effects of language.</a:t>
            </a: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53715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print this out for</a:t>
            </a:r>
            <a:r>
              <a:rPr lang="en-GB" baseline="0" dirty="0"/>
              <a:t> students and get them to highlight in different colours where the response hits the marking criteria.</a:t>
            </a:r>
            <a:endParaRPr lang="en-GB" dirty="0"/>
          </a:p>
          <a:p>
            <a:r>
              <a:rPr lang="en-GB" dirty="0"/>
              <a:t>Discuss</a:t>
            </a:r>
            <a:r>
              <a:rPr lang="en-GB" baseline="0" dirty="0"/>
              <a:t> what is positive about this extract from a response. Encourage students to identify where the answer uses references, terminology and where it links to the question. Encourage students to consider how the answer addresses the effects achieved and the influence on the reader – do they think this candidate could improve?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11</a:t>
            </a:fld>
            <a:endParaRPr lang="en-GB"/>
          </a:p>
        </p:txBody>
      </p:sp>
    </p:spTree>
    <p:extLst>
      <p:ext uri="{BB962C8B-B14F-4D97-AF65-F5344CB8AC3E}">
        <p14:creationId xmlns:p14="http://schemas.microsoft.com/office/powerpoint/2010/main" val="4286496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Obviously</a:t>
            </a:r>
            <a:r>
              <a:rPr lang="en-GB" baseline="0" dirty="0"/>
              <a:t> you can provide as much or as little scaffolding as your groups require for this task. For students who are more confident with terminology, you could explore the ideas of metaphor and personification in the extract and their effects on the reader.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12</a:t>
            </a:fld>
            <a:endParaRPr lang="en-GB"/>
          </a:p>
        </p:txBody>
      </p:sp>
    </p:spTree>
    <p:extLst>
      <p:ext uri="{BB962C8B-B14F-4D97-AF65-F5344CB8AC3E}">
        <p14:creationId xmlns:p14="http://schemas.microsoft.com/office/powerpoint/2010/main" val="3750681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principle behind this lesson is to get students</a:t>
            </a:r>
            <a:r>
              <a:rPr lang="en-GB" baseline="0" dirty="0"/>
              <a:t> used to reading 19th</a:t>
            </a:r>
            <a:r>
              <a:rPr lang="en-GB" baseline="30000" dirty="0"/>
              <a:t>-</a:t>
            </a:r>
            <a:r>
              <a:rPr lang="en-GB" baseline="0" dirty="0"/>
              <a:t>century fiction and support their comparison skills.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13</a:t>
            </a:fld>
            <a:endParaRPr lang="en-GB"/>
          </a:p>
        </p:txBody>
      </p:sp>
    </p:spTree>
    <p:extLst>
      <p:ext uri="{BB962C8B-B14F-4D97-AF65-F5344CB8AC3E}">
        <p14:creationId xmlns:p14="http://schemas.microsoft.com/office/powerpoint/2010/main" val="540561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use this as a simple information slide or you can use it</a:t>
            </a:r>
            <a:r>
              <a:rPr lang="en-GB" baseline="0" dirty="0"/>
              <a:t> to make links to the novels you have been studying. </a:t>
            </a:r>
          </a:p>
          <a:p>
            <a:r>
              <a:rPr lang="en-GB" baseline="0" dirty="0"/>
              <a:t>Before the next slide, hand out copies of the three extracts from slides 29, 30 and 31.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15</a:t>
            </a:fld>
            <a:endParaRPr lang="en-GB"/>
          </a:p>
        </p:txBody>
      </p:sp>
    </p:spTree>
    <p:extLst>
      <p:ext uri="{BB962C8B-B14F-4D97-AF65-F5344CB8AC3E}">
        <p14:creationId xmlns:p14="http://schemas.microsoft.com/office/powerpoint/2010/main" val="621627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would do this in pairs first.</a:t>
            </a:r>
            <a:r>
              <a:rPr lang="en-GB" baseline="0" dirty="0"/>
              <a:t> Give students one extract and get them to go through and analyse it as they did with the ones in the last lesson. Remember to get them to identify devices using appropriate terminology and discuss the effects of the language choices. Once they have analysed their extract, put them in a group with other pairs that have different extracts and get them to compare the pieces.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16</a:t>
            </a:fld>
            <a:endParaRPr lang="en-GB"/>
          </a:p>
        </p:txBody>
      </p:sp>
    </p:spTree>
    <p:extLst>
      <p:ext uri="{BB962C8B-B14F-4D97-AF65-F5344CB8AC3E}">
        <p14:creationId xmlns:p14="http://schemas.microsoft.com/office/powerpoint/2010/main" val="1142775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Taken from</a:t>
            </a:r>
            <a:r>
              <a:rPr lang="en-GB" baseline="0" dirty="0"/>
              <a:t> </a:t>
            </a:r>
            <a:r>
              <a:rPr lang="en-GB" i="1" baseline="0" dirty="0"/>
              <a:t>Little </a:t>
            </a:r>
            <a:r>
              <a:rPr lang="en-GB" i="1" baseline="0" dirty="0" err="1"/>
              <a:t>Dorrit</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17</a:t>
            </a:fld>
            <a:endParaRPr lang="en-GB"/>
          </a:p>
        </p:txBody>
      </p:sp>
    </p:spTree>
    <p:extLst>
      <p:ext uri="{BB962C8B-B14F-4D97-AF65-F5344CB8AC3E}">
        <p14:creationId xmlns:p14="http://schemas.microsoft.com/office/powerpoint/2010/main" val="1222233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Quotation taken from: http://charlesdickenspage.com/dickens_london.html </a:t>
            </a:r>
          </a:p>
        </p:txBody>
      </p:sp>
      <p:sp>
        <p:nvSpPr>
          <p:cNvPr id="4" name="Slide Number Placeholder 3"/>
          <p:cNvSpPr>
            <a:spLocks noGrp="1"/>
          </p:cNvSpPr>
          <p:nvPr>
            <p:ph type="sldNum" sz="quarter" idx="10"/>
          </p:nvPr>
        </p:nvSpPr>
        <p:spPr/>
        <p:txBody>
          <a:bodyPr/>
          <a:lstStyle/>
          <a:p>
            <a:fld id="{51A7A9CC-830D-4FB0-A8C5-B2E67F115C4B}" type="slidenum">
              <a:rPr lang="en-GB" smtClean="0"/>
              <a:t>18</a:t>
            </a:fld>
            <a:endParaRPr lang="en-GB"/>
          </a:p>
        </p:txBody>
      </p:sp>
    </p:spTree>
    <p:extLst>
      <p:ext uri="{BB962C8B-B14F-4D97-AF65-F5344CB8AC3E}">
        <p14:creationId xmlns:p14="http://schemas.microsoft.com/office/powerpoint/2010/main" val="2718502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http://charlesdickenspage.com/dickens_london.html </a:t>
            </a:r>
          </a:p>
        </p:txBody>
      </p:sp>
      <p:sp>
        <p:nvSpPr>
          <p:cNvPr id="4" name="Slide Number Placeholder 3"/>
          <p:cNvSpPr>
            <a:spLocks noGrp="1"/>
          </p:cNvSpPr>
          <p:nvPr>
            <p:ph type="sldNum" sz="quarter" idx="10"/>
          </p:nvPr>
        </p:nvSpPr>
        <p:spPr/>
        <p:txBody>
          <a:bodyPr/>
          <a:lstStyle/>
          <a:p>
            <a:fld id="{51A7A9CC-830D-4FB0-A8C5-B2E67F115C4B}" type="slidenum">
              <a:rPr lang="en-GB" smtClean="0"/>
              <a:t>19</a:t>
            </a:fld>
            <a:endParaRPr lang="en-GB"/>
          </a:p>
        </p:txBody>
      </p:sp>
    </p:spTree>
    <p:extLst>
      <p:ext uri="{BB962C8B-B14F-4D97-AF65-F5344CB8AC3E}">
        <p14:creationId xmlns:p14="http://schemas.microsoft.com/office/powerpoint/2010/main" val="3766520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http://charlesdickenspage.com/dickens_london.html </a:t>
            </a:r>
          </a:p>
          <a:p>
            <a:r>
              <a:rPr lang="en-GB" dirty="0"/>
              <a:t> </a:t>
            </a:r>
          </a:p>
        </p:txBody>
      </p:sp>
      <p:sp>
        <p:nvSpPr>
          <p:cNvPr id="4" name="Slide Number Placeholder 3"/>
          <p:cNvSpPr>
            <a:spLocks noGrp="1"/>
          </p:cNvSpPr>
          <p:nvPr>
            <p:ph type="sldNum" sz="quarter" idx="10"/>
          </p:nvPr>
        </p:nvSpPr>
        <p:spPr/>
        <p:txBody>
          <a:bodyPr/>
          <a:lstStyle/>
          <a:p>
            <a:fld id="{51A7A9CC-830D-4FB0-A8C5-B2E67F115C4B}" type="slidenum">
              <a:rPr lang="en-GB" smtClean="0"/>
              <a:t>20</a:t>
            </a:fld>
            <a:endParaRPr lang="en-GB"/>
          </a:p>
        </p:txBody>
      </p:sp>
    </p:spTree>
    <p:extLst>
      <p:ext uri="{BB962C8B-B14F-4D97-AF65-F5344CB8AC3E}">
        <p14:creationId xmlns:p14="http://schemas.microsoft.com/office/powerpoint/2010/main" val="3163449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designed to help students prepare for Paper</a:t>
            </a:r>
            <a:r>
              <a:rPr lang="en-GB" baseline="0" dirty="0"/>
              <a:t> 2, Q7a Language. Emphasise to students that this is an AO1 question and is about finding information rather than analysing the effects of language.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21</a:t>
            </a:fld>
            <a:endParaRPr lang="en-GB"/>
          </a:p>
        </p:txBody>
      </p:sp>
    </p:spTree>
    <p:extLst>
      <p:ext uri="{BB962C8B-B14F-4D97-AF65-F5344CB8AC3E}">
        <p14:creationId xmlns:p14="http://schemas.microsoft.com/office/powerpoint/2010/main" val="1325877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should be a bit of a recap of the information</a:t>
            </a:r>
            <a:r>
              <a:rPr lang="en-GB" baseline="0" dirty="0"/>
              <a:t> from the previous lesson.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a:t>
            </a:fld>
            <a:endParaRPr lang="en-GB"/>
          </a:p>
        </p:txBody>
      </p:sp>
    </p:spTree>
    <p:extLst>
      <p:ext uri="{BB962C8B-B14F-4D97-AF65-F5344CB8AC3E}">
        <p14:creationId xmlns:p14="http://schemas.microsoft.com/office/powerpoint/2010/main" val="676397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taken from the Mock Marking Training Material.</a:t>
            </a:r>
            <a:r>
              <a:rPr lang="en-GB" baseline="0" dirty="0"/>
              <a:t> Encourage students to look closely at the style of the response.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22</a:t>
            </a:fld>
            <a:endParaRPr lang="en-GB"/>
          </a:p>
        </p:txBody>
      </p:sp>
    </p:spTree>
    <p:extLst>
      <p:ext uri="{BB962C8B-B14F-4D97-AF65-F5344CB8AC3E}">
        <p14:creationId xmlns:p14="http://schemas.microsoft.com/office/powerpoint/2010/main" val="198051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lesson is focusing on students developing their vocabulary</a:t>
            </a:r>
            <a:r>
              <a:rPr lang="en-GB" baseline="0" dirty="0"/>
              <a:t> and identifying how a writer’s point of view can be presented. Students should be encouraged to look at the nuances of certain words.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23</a:t>
            </a:fld>
            <a:endParaRPr lang="en-GB"/>
          </a:p>
        </p:txBody>
      </p:sp>
    </p:spTree>
    <p:extLst>
      <p:ext uri="{BB962C8B-B14F-4D97-AF65-F5344CB8AC3E}">
        <p14:creationId xmlns:p14="http://schemas.microsoft.com/office/powerpoint/2010/main" val="10350187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a:t>
            </a:r>
            <a:r>
              <a:rPr lang="en-GB" baseline="0" dirty="0"/>
              <a:t> should try to list all of the features they think of as language features or structural features.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24</a:t>
            </a:fld>
            <a:endParaRPr lang="en-GB"/>
          </a:p>
        </p:txBody>
      </p:sp>
    </p:spTree>
    <p:extLst>
      <p:ext uri="{BB962C8B-B14F-4D97-AF65-F5344CB8AC3E}">
        <p14:creationId xmlns:p14="http://schemas.microsoft.com/office/powerpoint/2010/main" val="3045938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a:t>
            </a:r>
            <a:r>
              <a:rPr lang="en-GB" baseline="0" dirty="0"/>
              <a:t> not an exhaustive list and can be edited to meet the needs and confidence of your students. You may want to show some examples of each style to support students’ learning.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25</a:t>
            </a:fld>
            <a:endParaRPr lang="en-GB"/>
          </a:p>
        </p:txBody>
      </p:sp>
    </p:spTree>
    <p:extLst>
      <p:ext uri="{BB962C8B-B14F-4D97-AF65-F5344CB8AC3E}">
        <p14:creationId xmlns:p14="http://schemas.microsoft.com/office/powerpoint/2010/main" val="34641924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Find a picture of Wellington Arch </a:t>
            </a:r>
            <a:r>
              <a:rPr lang="en-GB"/>
              <a:t>in London.</a:t>
            </a:r>
          </a:p>
        </p:txBody>
      </p:sp>
      <p:sp>
        <p:nvSpPr>
          <p:cNvPr id="4" name="Slide Number Placeholder 3"/>
          <p:cNvSpPr>
            <a:spLocks noGrp="1"/>
          </p:cNvSpPr>
          <p:nvPr>
            <p:ph type="sldNum" sz="quarter" idx="10"/>
          </p:nvPr>
        </p:nvSpPr>
        <p:spPr/>
        <p:txBody>
          <a:bodyPr/>
          <a:lstStyle/>
          <a:p>
            <a:fld id="{51A7A9CC-830D-4FB0-A8C5-B2E67F115C4B}" type="slidenum">
              <a:rPr lang="en-GB" smtClean="0"/>
              <a:t>26</a:t>
            </a:fld>
            <a:endParaRPr lang="en-GB"/>
          </a:p>
        </p:txBody>
      </p:sp>
    </p:spTree>
    <p:extLst>
      <p:ext uri="{BB962C8B-B14F-4D97-AF65-F5344CB8AC3E}">
        <p14:creationId xmlns:p14="http://schemas.microsoft.com/office/powerpoint/2010/main" val="2227093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Taken from www.tripadvisor.co.uk</a:t>
            </a:r>
            <a:r>
              <a:rPr lang="en-GB" baseline="0" dirty="0"/>
              <a:t> </a:t>
            </a:r>
            <a:endParaRPr lang="en-GB" dirty="0"/>
          </a:p>
          <a:p>
            <a:r>
              <a:rPr lang="en-GB" dirty="0"/>
              <a:t>Encourage students to really look at the structure of the piece – the fact that it starts with ‘wasn’t too sure’ and ends with ‘well</a:t>
            </a:r>
            <a:r>
              <a:rPr lang="en-GB" baseline="0" dirty="0"/>
              <a:t> worth it’. Get them to consider the use of the exclamation mark. As an additional challenge, encourage students to look particularly at adverbs and adverbial phrases – ‘really’, ‘quite’ and ‘even’ – and how the structure helps to enhance the effect of the structure.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27</a:t>
            </a:fld>
            <a:endParaRPr lang="en-GB"/>
          </a:p>
        </p:txBody>
      </p:sp>
    </p:spTree>
    <p:extLst>
      <p:ext uri="{BB962C8B-B14F-4D97-AF65-F5344CB8AC3E}">
        <p14:creationId xmlns:p14="http://schemas.microsoft.com/office/powerpoint/2010/main" val="1956327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answer these questions</a:t>
            </a:r>
            <a:r>
              <a:rPr lang="en-GB" baseline="0" dirty="0"/>
              <a:t> in detail as if they were answering Q3 on P2.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28</a:t>
            </a:fld>
            <a:endParaRPr lang="en-GB"/>
          </a:p>
        </p:txBody>
      </p:sp>
    </p:spTree>
    <p:extLst>
      <p:ext uri="{BB962C8B-B14F-4D97-AF65-F5344CB8AC3E}">
        <p14:creationId xmlns:p14="http://schemas.microsoft.com/office/powerpoint/2010/main" val="3591654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with the structure slide, use this to help prompt discussions</a:t>
            </a:r>
            <a:r>
              <a:rPr lang="en-GB" baseline="0" dirty="0"/>
              <a:t> about the text and how the writer uses language to engage the reader.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29</a:t>
            </a:fld>
            <a:endParaRPr lang="en-GB"/>
          </a:p>
        </p:txBody>
      </p:sp>
    </p:spTree>
    <p:extLst>
      <p:ext uri="{BB962C8B-B14F-4D97-AF65-F5344CB8AC3E}">
        <p14:creationId xmlns:p14="http://schemas.microsoft.com/office/powerpoint/2010/main" val="20835283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may disagree about this – encourage them to think about the nature of the jokes and what makes them particularly funny (or not). </a:t>
            </a:r>
          </a:p>
        </p:txBody>
      </p:sp>
      <p:sp>
        <p:nvSpPr>
          <p:cNvPr id="4" name="Slide Number Placeholder 3"/>
          <p:cNvSpPr>
            <a:spLocks noGrp="1"/>
          </p:cNvSpPr>
          <p:nvPr>
            <p:ph type="sldNum" sz="quarter" idx="10"/>
          </p:nvPr>
        </p:nvSpPr>
        <p:spPr/>
        <p:txBody>
          <a:bodyPr/>
          <a:lstStyle/>
          <a:p>
            <a:fld id="{51A7A9CC-830D-4FB0-A8C5-B2E67F115C4B}" type="slidenum">
              <a:rPr lang="en-GB" smtClean="0"/>
              <a:t>33</a:t>
            </a:fld>
            <a:endParaRPr lang="en-GB"/>
          </a:p>
        </p:txBody>
      </p:sp>
    </p:spTree>
    <p:extLst>
      <p:ext uri="{BB962C8B-B14F-4D97-AF65-F5344CB8AC3E}">
        <p14:creationId xmlns:p14="http://schemas.microsoft.com/office/powerpoint/2010/main" val="566159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a:t>
            </a:r>
            <a:r>
              <a:rPr lang="en-GB" baseline="0" dirty="0"/>
              <a:t> students all three extracts. You could ask them to rank them in terms of the fear factor, or you could ask them to rank how frightening the settings, ideas, themes or events in the text are. For example, in Text 2, an empty, abandoned house should be scary as a setting, but the idea that Mac is happy there lessens the frightening effect.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35</a:t>
            </a:fld>
            <a:endParaRPr lang="en-GB"/>
          </a:p>
        </p:txBody>
      </p:sp>
    </p:spTree>
    <p:extLst>
      <p:ext uri="{BB962C8B-B14F-4D97-AF65-F5344CB8AC3E}">
        <p14:creationId xmlns:p14="http://schemas.microsoft.com/office/powerpoint/2010/main" val="3227730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a:t>
            </a:r>
            <a:r>
              <a:rPr lang="en-GB" b="1" dirty="0"/>
              <a:t>explain</a:t>
            </a:r>
            <a:r>
              <a:rPr lang="en-GB" b="0" dirty="0"/>
              <a:t> their answers</a:t>
            </a:r>
            <a:r>
              <a:rPr lang="en-GB" b="0" baseline="0" dirty="0"/>
              <a:t> using vocabulary such as ‘because’ and by making direct references to the image – just as they would with quotations.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4</a:t>
            </a:fld>
            <a:endParaRPr lang="en-GB"/>
          </a:p>
        </p:txBody>
      </p:sp>
    </p:spTree>
    <p:extLst>
      <p:ext uri="{BB962C8B-B14F-4D97-AF65-F5344CB8AC3E}">
        <p14:creationId xmlns:p14="http://schemas.microsoft.com/office/powerpoint/2010/main" val="2434332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36</a:t>
            </a:fld>
            <a:endParaRPr lang="en-GB"/>
          </a:p>
        </p:txBody>
      </p:sp>
    </p:spTree>
    <p:extLst>
      <p:ext uri="{BB962C8B-B14F-4D97-AF65-F5344CB8AC3E}">
        <p14:creationId xmlns:p14="http://schemas.microsoft.com/office/powerpoint/2010/main" val="16465538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come up with different words</a:t>
            </a:r>
            <a:r>
              <a:rPr lang="en-GB" baseline="0" dirty="0"/>
              <a:t> that convey their opinions.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39</a:t>
            </a:fld>
            <a:endParaRPr lang="en-GB"/>
          </a:p>
        </p:txBody>
      </p:sp>
    </p:spTree>
    <p:extLst>
      <p:ext uri="{BB962C8B-B14F-4D97-AF65-F5344CB8AC3E}">
        <p14:creationId xmlns:p14="http://schemas.microsoft.com/office/powerpoint/2010/main" val="8206584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41</a:t>
            </a:fld>
            <a:endParaRPr lang="en-GB"/>
          </a:p>
        </p:txBody>
      </p:sp>
    </p:spTree>
    <p:extLst>
      <p:ext uri="{BB962C8B-B14F-4D97-AF65-F5344CB8AC3E}">
        <p14:creationId xmlns:p14="http://schemas.microsoft.com/office/powerpoint/2010/main" val="24605636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a:t>
            </a:r>
            <a:r>
              <a:rPr lang="en-GB" baseline="0" dirty="0"/>
              <a:t> to students that this is only one point and they will need to make a number of points to get the marks.</a:t>
            </a:r>
          </a:p>
          <a:p>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42</a:t>
            </a:fld>
            <a:endParaRPr lang="en-GB"/>
          </a:p>
        </p:txBody>
      </p:sp>
    </p:spTree>
    <p:extLst>
      <p:ext uri="{BB962C8B-B14F-4D97-AF65-F5344CB8AC3E}">
        <p14:creationId xmlns:p14="http://schemas.microsoft.com/office/powerpoint/2010/main" val="20577660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students need more exemplars, there are</a:t>
            </a:r>
            <a:r>
              <a:rPr lang="en-GB" baseline="0" dirty="0"/>
              <a:t> a number in the Mock Marking Materials that can be used. </a:t>
            </a:r>
          </a:p>
          <a:p>
            <a:r>
              <a:rPr lang="en-GB" baseline="0" dirty="0"/>
              <a:t>When students have completed this task, you may wish to get them to complete AO4 evaluations of the extracts used in the short-mark questions and/or get write their own piece of ‘frightening’ fiction and evaluate how successfully they have created fear.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43</a:t>
            </a:fld>
            <a:endParaRPr lang="en-GB"/>
          </a:p>
        </p:txBody>
      </p:sp>
    </p:spTree>
    <p:extLst>
      <p:ext uri="{BB962C8B-B14F-4D97-AF65-F5344CB8AC3E}">
        <p14:creationId xmlns:p14="http://schemas.microsoft.com/office/powerpoint/2010/main" val="1525222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use comparative language, thinking about the different perspectives shown</a:t>
            </a:r>
            <a:r>
              <a:rPr lang="en-GB" baseline="0" dirty="0"/>
              <a:t> in image 1 and image 2. Encourage students to look at the image as a whole and then zoom in on specific details such as facial expressions.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5</a:t>
            </a:fld>
            <a:endParaRPr lang="en-GB"/>
          </a:p>
        </p:txBody>
      </p:sp>
    </p:spTree>
    <p:extLst>
      <p:ext uri="{BB962C8B-B14F-4D97-AF65-F5344CB8AC3E}">
        <p14:creationId xmlns:p14="http://schemas.microsoft.com/office/powerpoint/2010/main" val="3805907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Find a photograph showing a less glamorous side to London, e.g. a homeless person on a park bench.</a:t>
            </a:r>
          </a:p>
          <a:p>
            <a:r>
              <a:rPr lang="en-GB" dirty="0"/>
              <a:t>In answer to the first </a:t>
            </a:r>
            <a:r>
              <a:rPr lang="en-GB" dirty="0" smtClean="0"/>
              <a:t>question</a:t>
            </a:r>
            <a:r>
              <a:rPr lang="en-GB" baseline="0" dirty="0" smtClean="0"/>
              <a:t> </a:t>
            </a:r>
            <a:r>
              <a:rPr lang="en-GB" baseline="0" smtClean="0"/>
              <a:t>encourage students </a:t>
            </a:r>
            <a:r>
              <a:rPr lang="en-GB" baseline="0" dirty="0"/>
              <a:t>to think about hidden/minor details that might be revealing. </a:t>
            </a:r>
          </a:p>
          <a:p>
            <a:r>
              <a:rPr lang="en-GB" baseline="0" dirty="0"/>
              <a:t>The other questions are designed to make students think about how the photographer has made specific choices that can then be applied to a writer’s choice in the next slides.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6</a:t>
            </a:fld>
            <a:endParaRPr lang="en-GB"/>
          </a:p>
        </p:txBody>
      </p:sp>
    </p:spTree>
    <p:extLst>
      <p:ext uri="{BB962C8B-B14F-4D97-AF65-F5344CB8AC3E}">
        <p14:creationId xmlns:p14="http://schemas.microsoft.com/office/powerpoint/2010/main" val="3161724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can be photocopied for students to</a:t>
            </a:r>
            <a:r>
              <a:rPr lang="en-GB" baseline="0" dirty="0"/>
              <a:t> fill in. You may wish to give your group an ‘effect’ that they have to achieve, e.g. show that the narrator is unhappy/stressed/angry.</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7</a:t>
            </a:fld>
            <a:endParaRPr lang="en-GB"/>
          </a:p>
        </p:txBody>
      </p:sp>
    </p:spTree>
    <p:extLst>
      <p:ext uri="{BB962C8B-B14F-4D97-AF65-F5344CB8AC3E}">
        <p14:creationId xmlns:p14="http://schemas.microsoft.com/office/powerpoint/2010/main" val="2734984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properly consider the effects of language and why the writer has</a:t>
            </a:r>
            <a:r>
              <a:rPr lang="en-GB" baseline="0" dirty="0"/>
              <a:t> chosen a particular word.  Having made other choices, students should begin to understand the idea that writers do make conscious decisions when choosing language.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8</a:t>
            </a:fld>
            <a:endParaRPr lang="en-GB"/>
          </a:p>
        </p:txBody>
      </p:sp>
    </p:spTree>
    <p:extLst>
      <p:ext uri="{BB962C8B-B14F-4D97-AF65-F5344CB8AC3E}">
        <p14:creationId xmlns:p14="http://schemas.microsoft.com/office/powerpoint/2010/main" val="641057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use this as</a:t>
            </a:r>
            <a:r>
              <a:rPr lang="en-GB" baseline="0" dirty="0"/>
              <a:t> a ‘Think, Pair, Share’ style activity so that students can engage with the text before feeding back answers and preparing to write their analysis.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9</a:t>
            </a:fld>
            <a:endParaRPr lang="en-GB"/>
          </a:p>
        </p:txBody>
      </p:sp>
    </p:spTree>
    <p:extLst>
      <p:ext uri="{BB962C8B-B14F-4D97-AF65-F5344CB8AC3E}">
        <p14:creationId xmlns:p14="http://schemas.microsoft.com/office/powerpoint/2010/main" val="655300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students the mark scheme but emphasise that we are not looking at structure yet – they need to focus on the middle band – Explain – and the</a:t>
            </a:r>
            <a:r>
              <a:rPr lang="en-GB" baseline="0" dirty="0"/>
              <a:t> key words in the mark scheme, e.g. ‘achieve effects and influence readers.’ Also emphasise to students that they need to use appropriate terminology and quotations in their work.</a:t>
            </a:r>
          </a:p>
          <a:p>
            <a:r>
              <a:rPr lang="en-GB" baseline="0" dirty="0"/>
              <a:t>If you have a high-ability group, ensure that students are confidently able to select a precise quotation and embed it within their analysis.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10</a:t>
            </a:fld>
            <a:endParaRPr lang="en-GB"/>
          </a:p>
        </p:txBody>
      </p:sp>
    </p:spTree>
    <p:extLst>
      <p:ext uri="{BB962C8B-B14F-4D97-AF65-F5344CB8AC3E}">
        <p14:creationId xmlns:p14="http://schemas.microsoft.com/office/powerpoint/2010/main" val="1259023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F99F52C-9235-4B0F-A723-E51483C88F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326414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99F52C-9235-4B0F-A723-E51483C88F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3507865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99F52C-9235-4B0F-A723-E51483C88F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1127673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69648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564312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501202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758164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964465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117243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341D8F2C-08A7-46C5-B938-137599CD21D2}"/>
              </a:ext>
            </a:extLst>
          </p:cNvPr>
          <p:cNvPicPr preferRelativeResize="0"/>
          <p:nvPr userDrawn="1"/>
        </p:nvPicPr>
        <p:blipFill rotWithShape="1">
          <a:blip r:embed="rId3">
            <a:alphaModFix/>
          </a:blip>
          <a:srcRect/>
          <a:stretch/>
        </p:blipFill>
        <p:spPr>
          <a:xfrm>
            <a:off x="667933" y="6308118"/>
            <a:ext cx="1237999" cy="382920"/>
          </a:xfrm>
          <a:prstGeom prst="rect">
            <a:avLst/>
          </a:prstGeom>
          <a:noFill/>
          <a:ln>
            <a:noFill/>
          </a:ln>
        </p:spPr>
      </p:pic>
    </p:spTree>
    <p:extLst>
      <p:ext uri="{BB962C8B-B14F-4D97-AF65-F5344CB8AC3E}">
        <p14:creationId xmlns:p14="http://schemas.microsoft.com/office/powerpoint/2010/main" val="655852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4549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99F52C-9235-4B0F-A723-E51483C88F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251097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916737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2062144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8091347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26480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7211583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1064206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921434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99F52C-9235-4B0F-A723-E51483C88F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88077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F99F52C-9235-4B0F-A723-E51483C88F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46550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F99F52C-9235-4B0F-A723-E51483C88F06}"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425316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F99F52C-9235-4B0F-A723-E51483C88F06}"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1704336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99F52C-9235-4B0F-A723-E51483C88F06}"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112159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99F52C-9235-4B0F-A723-E51483C88F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1524171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99F52C-9235-4B0F-A723-E51483C88F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5B014F-AA15-4E9B-98E0-D1CE60D2AE18}" type="slidenum">
              <a:rPr lang="en-GB" smtClean="0"/>
              <a:t>‹#›</a:t>
            </a:fld>
            <a:endParaRPr lang="en-GB"/>
          </a:p>
        </p:txBody>
      </p:sp>
    </p:spTree>
    <p:extLst>
      <p:ext uri="{BB962C8B-B14F-4D97-AF65-F5344CB8AC3E}">
        <p14:creationId xmlns:p14="http://schemas.microsoft.com/office/powerpoint/2010/main" val="4126939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99F52C-9235-4B0F-A723-E51483C88F06}"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B014F-AA15-4E9B-98E0-D1CE60D2AE18}" type="slidenum">
              <a:rPr lang="en-GB" smtClean="0"/>
              <a:t>‹#›</a:t>
            </a:fld>
            <a:endParaRPr lang="en-GB"/>
          </a:p>
        </p:txBody>
      </p:sp>
    </p:spTree>
    <p:extLst>
      <p:ext uri="{BB962C8B-B14F-4D97-AF65-F5344CB8AC3E}">
        <p14:creationId xmlns:p14="http://schemas.microsoft.com/office/powerpoint/2010/main" val="3794084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84736671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8 </a:t>
            </a:r>
            <a:r>
              <a:rPr lang="en-GB" sz="6000"/>
              <a:t>– </a:t>
            </a:r>
            <a:br>
              <a:rPr lang="en-GB" sz="6000"/>
            </a:br>
            <a:r>
              <a:rPr lang="en-GB" sz="6000"/>
              <a:t>London</a:t>
            </a:r>
            <a:r>
              <a:rPr lang="en-GB" sz="6000" dirty="0"/>
              <a:t/>
            </a:r>
            <a:br>
              <a:rPr lang="en-GB" sz="6000" dirty="0"/>
            </a:br>
            <a:r>
              <a:rPr lang="en-GB" sz="1400" dirty="0"/>
              <a:t/>
            </a:r>
            <a:br>
              <a:rPr lang="en-GB" sz="1400" dirty="0"/>
            </a:br>
            <a:r>
              <a:rPr lang="en-GB" dirty="0"/>
              <a:t>Focus: Language AO2</a:t>
            </a:r>
            <a:br>
              <a:rPr lang="en-GB" dirty="0"/>
            </a:br>
            <a:r>
              <a:rPr lang="en-GB" dirty="0"/>
              <a:t/>
            </a:r>
            <a:br>
              <a:rPr lang="en-GB" dirty="0"/>
            </a:br>
            <a:endParaRPr lang="en-GB" dirty="0"/>
          </a:p>
        </p:txBody>
      </p:sp>
    </p:spTree>
    <p:extLst>
      <p:ext uri="{BB962C8B-B14F-4D97-AF65-F5344CB8AC3E}">
        <p14:creationId xmlns:p14="http://schemas.microsoft.com/office/powerpoint/2010/main" val="1449551378"/>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95042424"/>
              </p:ext>
            </p:extLst>
          </p:nvPr>
        </p:nvGraphicFramePr>
        <p:xfrm>
          <a:off x="573207" y="627796"/>
          <a:ext cx="10821537" cy="4203511"/>
        </p:xfrm>
        <a:graphic>
          <a:graphicData uri="http://schemas.openxmlformats.org/drawingml/2006/table">
            <a:tbl>
              <a:tblPr firstRow="1" bandRow="1">
                <a:tableStyleId>{5C22544A-7EE6-4342-B048-85BDC9FD1C3A}</a:tableStyleId>
              </a:tblPr>
              <a:tblGrid>
                <a:gridCol w="949196">
                  <a:extLst>
                    <a:ext uri="{9D8B030D-6E8A-4147-A177-3AD203B41FA5}">
                      <a16:colId xmlns="" xmlns:a16="http://schemas.microsoft.com/office/drawing/2014/main" val="20000"/>
                    </a:ext>
                  </a:extLst>
                </a:gridCol>
                <a:gridCol w="3049597">
                  <a:extLst>
                    <a:ext uri="{9D8B030D-6E8A-4147-A177-3AD203B41FA5}">
                      <a16:colId xmlns="" xmlns:a16="http://schemas.microsoft.com/office/drawing/2014/main" val="20001"/>
                    </a:ext>
                  </a:extLst>
                </a:gridCol>
                <a:gridCol w="6822744">
                  <a:extLst>
                    <a:ext uri="{9D8B030D-6E8A-4147-A177-3AD203B41FA5}">
                      <a16:colId xmlns="" xmlns:a16="http://schemas.microsoft.com/office/drawing/2014/main" val="20002"/>
                    </a:ext>
                  </a:extLst>
                </a:gridCol>
              </a:tblGrid>
              <a:tr h="4203511">
                <a:tc>
                  <a:txBody>
                    <a:bodyPr/>
                    <a:lstStyle/>
                    <a:p>
                      <a:pPr>
                        <a:spcAft>
                          <a:spcPts val="0"/>
                        </a:spcAft>
                      </a:pPr>
                      <a:r>
                        <a:rPr lang="en-GB" sz="2400" b="1" dirty="0">
                          <a:solidFill>
                            <a:schemeClr val="tx1"/>
                          </a:solidFill>
                          <a:effectLst/>
                          <a:latin typeface="Calibri" panose="020F0502020204030204" pitchFamily="34" charset="0"/>
                          <a:ea typeface="Times New Roman" panose="02020603050405020304" pitchFamily="18" charset="0"/>
                        </a:rPr>
                        <a:t>AO2</a:t>
                      </a:r>
                      <a:endParaRPr lang="en-GB" sz="2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FF"/>
                    </a:solidFill>
                  </a:tcPr>
                </a:tc>
                <a:tc>
                  <a:txBody>
                    <a:bodyPr/>
                    <a:lstStyle/>
                    <a:p>
                      <a:pPr>
                        <a:spcAft>
                          <a:spcPts val="0"/>
                        </a:spcAft>
                      </a:pPr>
                      <a:r>
                        <a:rPr lang="en-GB" sz="2400" b="1" dirty="0">
                          <a:solidFill>
                            <a:schemeClr val="tx1"/>
                          </a:solidFill>
                          <a:effectLst/>
                          <a:latin typeface="Calibri" panose="020F0502020204030204" pitchFamily="34" charset="0"/>
                          <a:ea typeface="Times New Roman" panose="02020603050405020304" pitchFamily="18" charset="0"/>
                        </a:rPr>
                        <a:t>Explain, comment on and analyse how writers use language and structure to achieve effects and influence readers, using relevant subject terminology to support their views</a:t>
                      </a:r>
                      <a:endParaRPr lang="en-GB" sz="2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FF"/>
                    </a:solidFill>
                  </a:tcPr>
                </a:tc>
                <a:tc>
                  <a:txBody>
                    <a:bodyPr/>
                    <a:lstStyle/>
                    <a:p>
                      <a:pPr>
                        <a:spcAft>
                          <a:spcPts val="0"/>
                        </a:spcAft>
                      </a:pPr>
                      <a:endParaRPr lang="en-GB" sz="2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FF"/>
                    </a:solidFill>
                  </a:tcPr>
                </a:tc>
                <a:extLst>
                  <a:ext uri="{0D108BD9-81ED-4DB2-BD59-A6C34878D82A}">
                    <a16:rowId xmlns="" xmlns:a16="http://schemas.microsoft.com/office/drawing/2014/main" val="10000"/>
                  </a:ext>
                </a:extLst>
              </a:tr>
            </a:tbl>
          </a:graphicData>
        </a:graphic>
      </p:graphicFrame>
      <p:pic>
        <p:nvPicPr>
          <p:cNvPr id="2" name="Picture 1"/>
          <p:cNvPicPr>
            <a:picLocks noChangeAspect="1"/>
          </p:cNvPicPr>
          <p:nvPr/>
        </p:nvPicPr>
        <p:blipFill rotWithShape="1">
          <a:blip r:embed="rId3"/>
          <a:srcRect l="26644" t="25886" r="25525" b="26352"/>
          <a:stretch/>
        </p:blipFill>
        <p:spPr>
          <a:xfrm>
            <a:off x="4611807" y="627796"/>
            <a:ext cx="6751160" cy="4189864"/>
          </a:xfrm>
          <a:prstGeom prst="rect">
            <a:avLst/>
          </a:prstGeom>
        </p:spPr>
      </p:pic>
      <p:pic>
        <p:nvPicPr>
          <p:cNvPr id="5" name="Picture 4">
            <a:extLst>
              <a:ext uri="{FF2B5EF4-FFF2-40B4-BE49-F238E27FC236}">
                <a16:creationId xmlns="" xmlns:a16="http://schemas.microsoft.com/office/drawing/2014/main" id="{021EFC8B-6A1B-4B64-8F13-86C99156B5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211512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How does the writer use language to show the narrator’s feelings about their journey?</a:t>
            </a:r>
          </a:p>
        </p:txBody>
      </p:sp>
      <p:sp>
        <p:nvSpPr>
          <p:cNvPr id="3" name="Content Placeholder 2"/>
          <p:cNvSpPr>
            <a:spLocks noGrp="1"/>
          </p:cNvSpPr>
          <p:nvPr>
            <p:ph idx="1"/>
          </p:nvPr>
        </p:nvSpPr>
        <p:spPr/>
        <p:txBody>
          <a:bodyPr/>
          <a:lstStyle/>
          <a:p>
            <a:pPr marL="0" indent="0">
              <a:buNone/>
            </a:pPr>
            <a:r>
              <a:rPr lang="en-GB" dirty="0"/>
              <a:t>The writer’s use of the verb “crushed” implies that the narrator feels suffocated by the journey. The verb “crushed” also has connotations of physical pain, suggesting that the narrator feels physically uncomfortable on this journey. The writer exaggerates the effect of the verb by describing the smell on the train as having a “choking effect” which again suggests the narrator feels uncomfortable on the train as they are unable to breathe easily. </a:t>
            </a:r>
          </a:p>
          <a:p>
            <a:pPr marL="0" indent="0">
              <a:buNone/>
            </a:pPr>
            <a:endParaRPr lang="en-GB" dirty="0"/>
          </a:p>
        </p:txBody>
      </p:sp>
      <p:pic>
        <p:nvPicPr>
          <p:cNvPr id="4" name="Picture 3">
            <a:extLst>
              <a:ext uri="{FF2B5EF4-FFF2-40B4-BE49-F238E27FC236}">
                <a16:creationId xmlns="" xmlns:a16="http://schemas.microsoft.com/office/drawing/2014/main" id="{F217B73C-D4D2-4DA0-84E9-646F5C545B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890300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454" y="160410"/>
            <a:ext cx="10515600" cy="773040"/>
          </a:xfrm>
        </p:spPr>
        <p:txBody>
          <a:bodyPr>
            <a:normAutofit/>
          </a:bodyPr>
          <a:lstStyle/>
          <a:p>
            <a:r>
              <a:rPr lang="en-GB" b="1" dirty="0"/>
              <a:t>Your turn</a:t>
            </a:r>
          </a:p>
        </p:txBody>
      </p:sp>
      <p:sp>
        <p:nvSpPr>
          <p:cNvPr id="3" name="Content Placeholder 2"/>
          <p:cNvSpPr>
            <a:spLocks noGrp="1"/>
          </p:cNvSpPr>
          <p:nvPr>
            <p:ph idx="1"/>
          </p:nvPr>
        </p:nvSpPr>
        <p:spPr>
          <a:xfrm>
            <a:off x="354842" y="1228299"/>
            <a:ext cx="11436824" cy="4948664"/>
          </a:xfrm>
        </p:spPr>
        <p:txBody>
          <a:bodyPr/>
          <a:lstStyle/>
          <a:p>
            <a:r>
              <a:rPr lang="en-GB" b="1" dirty="0"/>
              <a:t>Choose either the description of the train – </a:t>
            </a:r>
            <a:r>
              <a:rPr lang="en-GB" b="1" dirty="0">
                <a:solidFill>
                  <a:srgbClr val="0070C0"/>
                </a:solidFill>
              </a:rPr>
              <a:t>“capsule” </a:t>
            </a:r>
            <a:r>
              <a:rPr lang="en-GB" b="1" dirty="0"/>
              <a:t>and</a:t>
            </a:r>
            <a:r>
              <a:rPr lang="en-GB" b="1" dirty="0">
                <a:solidFill>
                  <a:srgbClr val="0070C0"/>
                </a:solidFill>
              </a:rPr>
              <a:t> “lurches and groans” </a:t>
            </a:r>
            <a:r>
              <a:rPr lang="en-GB" b="1" dirty="0"/>
              <a:t>or the contrast of smells </a:t>
            </a:r>
            <a:r>
              <a:rPr lang="en-GB" b="1" dirty="0">
                <a:solidFill>
                  <a:srgbClr val="7030A0"/>
                </a:solidFill>
              </a:rPr>
              <a:t>“thick…chemical scent” </a:t>
            </a:r>
            <a:r>
              <a:rPr lang="en-GB" b="1" dirty="0"/>
              <a:t>and</a:t>
            </a:r>
            <a:r>
              <a:rPr lang="en-GB" b="1" dirty="0">
                <a:solidFill>
                  <a:srgbClr val="7030A0"/>
                </a:solidFill>
              </a:rPr>
              <a:t> “acrid stench of work sweat” </a:t>
            </a:r>
            <a:r>
              <a:rPr lang="en-GB" b="1" dirty="0"/>
              <a:t>as evidence for your version of a response.</a:t>
            </a:r>
          </a:p>
          <a:p>
            <a:r>
              <a:rPr lang="en-GB" b="1" dirty="0"/>
              <a:t> </a:t>
            </a:r>
            <a:r>
              <a:rPr lang="en-GB" b="1" i="1" dirty="0">
                <a:solidFill>
                  <a:srgbClr val="0070C0"/>
                </a:solidFill>
              </a:rPr>
              <a:t>The writer describes the train as a “capsule” which suggests… Furthermore, the verbs “lurches” and “groans”….</a:t>
            </a:r>
          </a:p>
          <a:p>
            <a:endParaRPr lang="en-GB" b="1" i="1" dirty="0">
              <a:solidFill>
                <a:srgbClr val="0070C0"/>
              </a:solidFill>
            </a:endParaRPr>
          </a:p>
          <a:p>
            <a:pPr marL="0" indent="0">
              <a:buNone/>
            </a:pPr>
            <a:r>
              <a:rPr lang="en-GB" b="1" i="1" dirty="0">
                <a:solidFill>
                  <a:srgbClr val="7030A0"/>
                </a:solidFill>
              </a:rPr>
              <a:t>Initially, the writer describes the smells on the train as a “thick…chemical scent” which suggests…</a:t>
            </a:r>
            <a:endParaRPr lang="en-GB" b="1" dirty="0">
              <a:solidFill>
                <a:srgbClr val="7030A0"/>
              </a:solidFill>
            </a:endParaRPr>
          </a:p>
          <a:p>
            <a:pPr marL="0" indent="0">
              <a:buNone/>
            </a:pPr>
            <a:r>
              <a:rPr lang="en-GB" b="1" i="1" dirty="0">
                <a:solidFill>
                  <a:srgbClr val="7030A0"/>
                </a:solidFill>
              </a:rPr>
              <a:t>The writer then contrasts this with the description of the smell that will fill the train later, a “putrid stench of work sweat”, which implies the narrator feels….</a:t>
            </a:r>
            <a:endParaRPr lang="en-GB" b="1" i="1" dirty="0">
              <a:solidFill>
                <a:srgbClr val="0070C0"/>
              </a:solidFill>
            </a:endParaRPr>
          </a:p>
        </p:txBody>
      </p:sp>
      <p:pic>
        <p:nvPicPr>
          <p:cNvPr id="4" name="Picture 3">
            <a:extLst>
              <a:ext uri="{FF2B5EF4-FFF2-40B4-BE49-F238E27FC236}">
                <a16:creationId xmlns="" xmlns:a16="http://schemas.microsoft.com/office/drawing/2014/main" id="{EE0BD9FF-0638-4580-9F25-D4A381DF39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4088253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b="1" dirty="0"/>
              <a:t>Victorian London</a:t>
            </a:r>
          </a:p>
        </p:txBody>
      </p:sp>
      <p:sp>
        <p:nvSpPr>
          <p:cNvPr id="5" name="Subtitle 4"/>
          <p:cNvSpPr>
            <a:spLocks noGrp="1"/>
          </p:cNvSpPr>
          <p:nvPr>
            <p:ph type="subTitle" idx="1"/>
          </p:nvPr>
        </p:nvSpPr>
        <p:spPr/>
        <p:txBody>
          <a:bodyPr/>
          <a:lstStyle/>
          <a:p>
            <a:r>
              <a:rPr lang="en-GB" dirty="0"/>
              <a:t>Focus: Language AO1</a:t>
            </a:r>
          </a:p>
        </p:txBody>
      </p:sp>
      <p:pic>
        <p:nvPicPr>
          <p:cNvPr id="6" name="Picture 5">
            <a:extLst>
              <a:ext uri="{FF2B5EF4-FFF2-40B4-BE49-F238E27FC236}">
                <a16:creationId xmlns="" xmlns:a16="http://schemas.microsoft.com/office/drawing/2014/main" id="{3EC6D74D-F3F1-4C4C-B04E-40102D2453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43587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36" y="609600"/>
            <a:ext cx="11038764" cy="590550"/>
          </a:xfrm>
        </p:spPr>
        <p:txBody>
          <a:bodyPr>
            <a:normAutofit fontScale="90000"/>
          </a:bodyPr>
          <a:lstStyle/>
          <a:p>
            <a:r>
              <a:rPr lang="en-GB" b="1" dirty="0"/>
              <a:t>Spot the difference.</a:t>
            </a:r>
          </a:p>
        </p:txBody>
      </p:sp>
      <p:pic>
        <p:nvPicPr>
          <p:cNvPr id="4098" name="Picture 2" descr="https://www.uclh.nhs.uk/aboutus/whoweare/archives/PublishingImages/1885_London%20Temperance%20Hospital%20building.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5586"/>
          <a:stretch/>
        </p:blipFill>
        <p:spPr bwMode="auto">
          <a:xfrm>
            <a:off x="315036" y="2047874"/>
            <a:ext cx="5826458" cy="413456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3"/>
          <a:srcRect l="3336" t="5586" r="3674" b="4584"/>
          <a:stretch/>
        </p:blipFill>
        <p:spPr>
          <a:xfrm>
            <a:off x="6199957" y="2047873"/>
            <a:ext cx="5706293" cy="4134561"/>
          </a:xfrm>
          <a:prstGeom prst="rect">
            <a:avLst/>
          </a:prstGeom>
        </p:spPr>
      </p:pic>
      <p:sp>
        <p:nvSpPr>
          <p:cNvPr id="5" name="TextBox 4">
            <a:extLst>
              <a:ext uri="{FF2B5EF4-FFF2-40B4-BE49-F238E27FC236}">
                <a16:creationId xmlns="" xmlns:a16="http://schemas.microsoft.com/office/drawing/2014/main" id="{ADD9D2D0-5C3A-4E2F-A7D3-2BA299DB0B80}"/>
              </a:ext>
            </a:extLst>
          </p:cNvPr>
          <p:cNvSpPr txBox="1"/>
          <p:nvPr/>
        </p:nvSpPr>
        <p:spPr>
          <a:xfrm>
            <a:off x="315036" y="1401245"/>
            <a:ext cx="11591214" cy="523220"/>
          </a:xfrm>
          <a:prstGeom prst="rect">
            <a:avLst/>
          </a:prstGeom>
          <a:noFill/>
        </p:spPr>
        <p:txBody>
          <a:bodyPr wrap="square" rtlCol="0">
            <a:spAutoFit/>
          </a:bodyPr>
          <a:lstStyle/>
          <a:p>
            <a:r>
              <a:rPr lang="en-GB" sz="2800" b="1" dirty="0"/>
              <a:t>London, 1800                     		    London, 1880</a:t>
            </a:r>
            <a:endParaRPr lang="en-GB" sz="2800" dirty="0"/>
          </a:p>
        </p:txBody>
      </p:sp>
      <p:pic>
        <p:nvPicPr>
          <p:cNvPr id="6" name="Picture 5">
            <a:extLst>
              <a:ext uri="{FF2B5EF4-FFF2-40B4-BE49-F238E27FC236}">
                <a16:creationId xmlns="" xmlns:a16="http://schemas.microsoft.com/office/drawing/2014/main" id="{9CCF738C-658E-492A-A1D9-A93D0710EB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58464" y="6296896"/>
            <a:ext cx="1447786" cy="561104"/>
          </a:xfrm>
          <a:prstGeom prst="rect">
            <a:avLst/>
          </a:prstGeom>
        </p:spPr>
      </p:pic>
    </p:spTree>
    <p:extLst>
      <p:ext uri="{BB962C8B-B14F-4D97-AF65-F5344CB8AC3E}">
        <p14:creationId xmlns:p14="http://schemas.microsoft.com/office/powerpoint/2010/main" val="1690288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Victorian London </a:t>
            </a:r>
          </a:p>
        </p:txBody>
      </p:sp>
      <p:sp>
        <p:nvSpPr>
          <p:cNvPr id="3" name="Content Placeholder 2"/>
          <p:cNvSpPr>
            <a:spLocks noGrp="1"/>
          </p:cNvSpPr>
          <p:nvPr>
            <p:ph idx="1"/>
          </p:nvPr>
        </p:nvSpPr>
        <p:spPr/>
        <p:txBody>
          <a:bodyPr>
            <a:normAutofit/>
          </a:bodyPr>
          <a:lstStyle/>
          <a:p>
            <a:r>
              <a:rPr lang="en-GB" sz="3200" dirty="0"/>
              <a:t>In 1800, there were 1 million people living in London.</a:t>
            </a:r>
          </a:p>
          <a:p>
            <a:r>
              <a:rPr lang="en-GB" sz="3200" dirty="0"/>
              <a:t>By 1880, there were 4.5 million people.</a:t>
            </a:r>
          </a:p>
          <a:p>
            <a:r>
              <a:rPr lang="en-GB" sz="3200" dirty="0"/>
              <a:t>The industrial revolution meant that factories, railways, dockyards and markets grew massively in London.</a:t>
            </a:r>
          </a:p>
          <a:p>
            <a:r>
              <a:rPr lang="en-GB" sz="3200" dirty="0"/>
              <a:t>Unfortunately, the speed of the industrial revolution meant that many people ended up in cramped, squalid conditions and disease and filth were rife.</a:t>
            </a:r>
          </a:p>
        </p:txBody>
      </p:sp>
      <p:pic>
        <p:nvPicPr>
          <p:cNvPr id="4" name="Picture 3">
            <a:extLst>
              <a:ext uri="{FF2B5EF4-FFF2-40B4-BE49-F238E27FC236}">
                <a16:creationId xmlns="" xmlns:a16="http://schemas.microsoft.com/office/drawing/2014/main" id="{AE699DA5-09EA-476F-8004-06FF01D481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703836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Analysing language</a:t>
            </a:r>
          </a:p>
        </p:txBody>
      </p:sp>
      <p:sp>
        <p:nvSpPr>
          <p:cNvPr id="3" name="Content Placeholder 2"/>
          <p:cNvSpPr>
            <a:spLocks noGrp="1"/>
          </p:cNvSpPr>
          <p:nvPr>
            <p:ph idx="1"/>
          </p:nvPr>
        </p:nvSpPr>
        <p:spPr/>
        <p:txBody>
          <a:bodyPr>
            <a:normAutofit/>
          </a:bodyPr>
          <a:lstStyle/>
          <a:p>
            <a:r>
              <a:rPr lang="en-GB" sz="3600" b="1" dirty="0"/>
              <a:t>Look at the extract in front of you.</a:t>
            </a:r>
          </a:p>
          <a:p>
            <a:r>
              <a:rPr lang="en-GB" sz="3600" b="1" dirty="0"/>
              <a:t>What does the writer of this text think about Victorian London?</a:t>
            </a:r>
          </a:p>
          <a:p>
            <a:r>
              <a:rPr lang="en-GB" sz="3600" b="1" dirty="0"/>
              <a:t>Support your ideas with evidence from the text and analysis of language. </a:t>
            </a:r>
          </a:p>
        </p:txBody>
      </p:sp>
      <p:pic>
        <p:nvPicPr>
          <p:cNvPr id="4" name="Picture 3">
            <a:extLst>
              <a:ext uri="{FF2B5EF4-FFF2-40B4-BE49-F238E27FC236}">
                <a16:creationId xmlns="" xmlns:a16="http://schemas.microsoft.com/office/drawing/2014/main" id="{FB51D1C7-8114-4900-946E-C00E8E627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033476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Charles Dickens</a:t>
            </a:r>
          </a:p>
        </p:txBody>
      </p:sp>
      <p:sp>
        <p:nvSpPr>
          <p:cNvPr id="3" name="Content Placeholder 2"/>
          <p:cNvSpPr>
            <a:spLocks noGrp="1"/>
          </p:cNvSpPr>
          <p:nvPr>
            <p:ph idx="1"/>
          </p:nvPr>
        </p:nvSpPr>
        <p:spPr/>
        <p:txBody>
          <a:bodyPr>
            <a:normAutofit/>
          </a:bodyPr>
          <a:lstStyle/>
          <a:p>
            <a:pPr marL="0" indent="0">
              <a:buNone/>
            </a:pPr>
            <a:r>
              <a:rPr lang="en-GB" sz="3600" dirty="0"/>
              <a:t>In the country, the rain would have developed a thousand fresh scents, and every drop would have had its bright association with some beautiful form of growth or life. In the city, it developed only foul stale smells, and was a sickly, lukewarm, dirt-stained, wretched addition to the gutters.</a:t>
            </a:r>
          </a:p>
        </p:txBody>
      </p:sp>
      <p:pic>
        <p:nvPicPr>
          <p:cNvPr id="4" name="Picture 3">
            <a:extLst>
              <a:ext uri="{FF2B5EF4-FFF2-40B4-BE49-F238E27FC236}">
                <a16:creationId xmlns="" xmlns:a16="http://schemas.microsoft.com/office/drawing/2014/main" id="{E07BCEBC-8122-4CC0-A460-312D86B812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515933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Peter </a:t>
            </a:r>
            <a:r>
              <a:rPr lang="en-GB" b="1" dirty="0" err="1"/>
              <a:t>Ackroyd</a:t>
            </a:r>
            <a:endParaRPr lang="en-GB" b="1" dirty="0"/>
          </a:p>
        </p:txBody>
      </p:sp>
      <p:sp>
        <p:nvSpPr>
          <p:cNvPr id="3" name="Content Placeholder 2"/>
          <p:cNvSpPr>
            <a:spLocks noGrp="1"/>
          </p:cNvSpPr>
          <p:nvPr>
            <p:ph idx="1"/>
          </p:nvPr>
        </p:nvSpPr>
        <p:spPr/>
        <p:txBody>
          <a:bodyPr>
            <a:normAutofit/>
          </a:bodyPr>
          <a:lstStyle/>
          <a:p>
            <a:pPr marL="0" indent="0">
              <a:buNone/>
            </a:pPr>
            <a:r>
              <a:rPr lang="en-GB" sz="3600" dirty="0"/>
              <a:t>If a late twentieth-century person were suddenly to find himself in a tavern or house in Victorian London, he would be literally sick – sick with the smells, sick with the food, sick with the atmosphere around him.</a:t>
            </a:r>
          </a:p>
        </p:txBody>
      </p:sp>
      <p:pic>
        <p:nvPicPr>
          <p:cNvPr id="4" name="Picture 3">
            <a:extLst>
              <a:ext uri="{FF2B5EF4-FFF2-40B4-BE49-F238E27FC236}">
                <a16:creationId xmlns="" xmlns:a16="http://schemas.microsoft.com/office/drawing/2014/main" id="{DD2D0D9E-B8E8-4AFA-B9AC-1F0CB84F4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903255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42" y="201352"/>
            <a:ext cx="6470501" cy="631162"/>
          </a:xfrm>
        </p:spPr>
        <p:txBody>
          <a:bodyPr>
            <a:normAutofit fontScale="90000"/>
          </a:bodyPr>
          <a:lstStyle/>
          <a:p>
            <a:r>
              <a:rPr lang="en-GB" b="1" dirty="0"/>
              <a:t>David Perdue – Extract 1</a:t>
            </a:r>
          </a:p>
        </p:txBody>
      </p:sp>
      <p:sp>
        <p:nvSpPr>
          <p:cNvPr id="3" name="Content Placeholder 2"/>
          <p:cNvSpPr>
            <a:spLocks noGrp="1"/>
          </p:cNvSpPr>
          <p:nvPr>
            <p:ph idx="1"/>
          </p:nvPr>
        </p:nvSpPr>
        <p:spPr>
          <a:xfrm>
            <a:off x="395785" y="1023582"/>
            <a:ext cx="11122925" cy="5513696"/>
          </a:xfrm>
        </p:spPr>
        <p:txBody>
          <a:bodyPr>
            <a:normAutofit/>
          </a:bodyPr>
          <a:lstStyle/>
          <a:p>
            <a:pPr marL="0" indent="0">
              <a:buNone/>
            </a:pPr>
            <a:r>
              <a:rPr lang="en-GB" sz="3200" dirty="0"/>
              <a:t>The homes of the upper and middle class exist in close proximity to areas of unbelievable poverty and filth. Rich and poor alike are thrown together in the crowded city streets. Street sweepers attempt to keep the streets clean of manure, the result of thousands of horse-drawn vehicles. The city's thousands of chimney pots are belching coal smoke, resulting in soot which seems to settle everywhere. In many parts of the city raw sewage flows in gutters that empty into the Thames. Street vendors hawking their wares add to the cacophony of street noises. Pick-pockets, prostitutes, drunks, beggars, and vagabonds of every description add to the colourful multitude.</a:t>
            </a:r>
          </a:p>
        </p:txBody>
      </p:sp>
      <p:pic>
        <p:nvPicPr>
          <p:cNvPr id="4" name="Picture 3">
            <a:extLst>
              <a:ext uri="{FF2B5EF4-FFF2-40B4-BE49-F238E27FC236}">
                <a16:creationId xmlns="" xmlns:a16="http://schemas.microsoft.com/office/drawing/2014/main" id="{AF0DEF46-9989-412F-A24A-B7D81CA87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596776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of when you think about London?</a:t>
            </a:r>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8444" y="6176963"/>
            <a:ext cx="1447786" cy="561104"/>
          </a:xfrm>
          <a:prstGeom prst="rect">
            <a:avLst/>
          </a:prstGeom>
        </p:spPr>
      </p:pic>
    </p:spTree>
    <p:extLst>
      <p:ext uri="{BB962C8B-B14F-4D97-AF65-F5344CB8AC3E}">
        <p14:creationId xmlns:p14="http://schemas.microsoft.com/office/powerpoint/2010/main" val="3314435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t>David Perdue – Extract 2</a:t>
            </a:r>
          </a:p>
        </p:txBody>
      </p:sp>
      <p:sp>
        <p:nvSpPr>
          <p:cNvPr id="3" name="Content Placeholder 2"/>
          <p:cNvSpPr>
            <a:spLocks noGrp="1"/>
          </p:cNvSpPr>
          <p:nvPr>
            <p:ph idx="1"/>
          </p:nvPr>
        </p:nvSpPr>
        <p:spPr/>
        <p:txBody>
          <a:bodyPr/>
          <a:lstStyle/>
          <a:p>
            <a:pPr marL="0" indent="0">
              <a:buNone/>
            </a:pPr>
            <a:r>
              <a:rPr lang="en-GB" sz="3200" dirty="0"/>
              <a:t>In 19th-century London, personal cleanliness is not a big priority, nor is clean laundry. In close, crowded rooms the smell of unwashed bodies is stifling. It is unbearably hot by the fire, numbingly cold away from it.</a:t>
            </a:r>
          </a:p>
          <a:p>
            <a:pPr marL="0" indent="0">
              <a:buNone/>
            </a:pPr>
            <a:r>
              <a:rPr lang="en-GB" sz="3200" dirty="0"/>
              <a:t>At night the major streets are lit with feeble gas lamps. Side and secondary streets may not be lit at all and link bearers are hired to guide the traveller to his destination. Inside, a candle or oil lamp struggles against the darkness and blackens the ceilings.</a:t>
            </a:r>
          </a:p>
          <a:p>
            <a:pPr marL="0" indent="0">
              <a:buNone/>
            </a:pPr>
            <a:endParaRPr lang="en-GB" dirty="0"/>
          </a:p>
        </p:txBody>
      </p:sp>
      <p:pic>
        <p:nvPicPr>
          <p:cNvPr id="4" name="Picture 3">
            <a:extLst>
              <a:ext uri="{FF2B5EF4-FFF2-40B4-BE49-F238E27FC236}">
                <a16:creationId xmlns="" xmlns:a16="http://schemas.microsoft.com/office/drawing/2014/main" id="{97249992-706B-45AF-9D57-2C3F6979F1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281502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Finding similarities</a:t>
            </a:r>
          </a:p>
        </p:txBody>
      </p:sp>
      <p:sp>
        <p:nvSpPr>
          <p:cNvPr id="3" name="Content Placeholder 2"/>
          <p:cNvSpPr>
            <a:spLocks noGrp="1"/>
          </p:cNvSpPr>
          <p:nvPr>
            <p:ph idx="1"/>
          </p:nvPr>
        </p:nvSpPr>
        <p:spPr/>
        <p:txBody>
          <a:bodyPr>
            <a:normAutofit lnSpcReduction="10000"/>
          </a:bodyPr>
          <a:lstStyle/>
          <a:p>
            <a:pPr marL="0" indent="0">
              <a:buNone/>
            </a:pPr>
            <a:r>
              <a:rPr lang="en-GB" sz="3200" dirty="0"/>
              <a:t>Look at these extracts about London in the 19th century.</a:t>
            </a:r>
          </a:p>
          <a:p>
            <a:pPr marL="0" indent="0">
              <a:buNone/>
            </a:pPr>
            <a:r>
              <a:rPr lang="en-GB" sz="3200" b="1" dirty="0"/>
              <a:t>Are there any similar ideas presented in these pieces?</a:t>
            </a:r>
          </a:p>
          <a:p>
            <a:pPr marL="0" indent="0">
              <a:buNone/>
            </a:pPr>
            <a:r>
              <a:rPr lang="en-GB" sz="3200" dirty="0"/>
              <a:t>Ideally, you want to find at least three similarities that can be supported with relevant quotations.</a:t>
            </a:r>
          </a:p>
          <a:p>
            <a:pPr marL="0" indent="0">
              <a:buNone/>
            </a:pPr>
            <a:r>
              <a:rPr lang="en-GB" sz="3200" dirty="0"/>
              <a:t>For example: </a:t>
            </a:r>
            <a:r>
              <a:rPr lang="en-GB" sz="3200" b="1" dirty="0"/>
              <a:t>Both Charles Dickens and David Perdue show that London in the 19th century smelt bad. Dickens shows this by writing that “it developed…foul, stale smells” and Perdue shows this by writing “the smell of unwashed bodies is stifling.”   </a:t>
            </a:r>
            <a:endParaRPr lang="en-GB" sz="3200" dirty="0"/>
          </a:p>
        </p:txBody>
      </p:sp>
      <p:pic>
        <p:nvPicPr>
          <p:cNvPr id="4" name="Picture 3">
            <a:extLst>
              <a:ext uri="{FF2B5EF4-FFF2-40B4-BE49-F238E27FC236}">
                <a16:creationId xmlns="" xmlns:a16="http://schemas.microsoft.com/office/drawing/2014/main" id="{73E4E023-9EDE-44B2-AC04-C10B527DBA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754490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t>Example</a:t>
            </a:r>
          </a:p>
        </p:txBody>
      </p:sp>
      <p:pic>
        <p:nvPicPr>
          <p:cNvPr id="6" name="Content Placeholder 5"/>
          <p:cNvPicPr>
            <a:picLocks noGrp="1" noChangeAspect="1"/>
          </p:cNvPicPr>
          <p:nvPr>
            <p:ph idx="1"/>
          </p:nvPr>
        </p:nvPicPr>
        <p:blipFill rotWithShape="1">
          <a:blip r:embed="rId3"/>
          <a:srcRect l="25808" t="19696" r="28996" b="16538"/>
          <a:stretch/>
        </p:blipFill>
        <p:spPr>
          <a:xfrm>
            <a:off x="3338286" y="522513"/>
            <a:ext cx="7852228" cy="6228655"/>
          </a:xfrm>
          <a:prstGeom prst="rect">
            <a:avLst/>
          </a:prstGeom>
        </p:spPr>
      </p:pic>
      <p:pic>
        <p:nvPicPr>
          <p:cNvPr id="4" name="Picture 3">
            <a:extLst>
              <a:ext uri="{FF2B5EF4-FFF2-40B4-BE49-F238E27FC236}">
                <a16:creationId xmlns="" xmlns:a16="http://schemas.microsoft.com/office/drawing/2014/main" id="{12D2BC58-8F0A-41A9-9371-5242781EC5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757" y="6019801"/>
            <a:ext cx="1447786" cy="561104"/>
          </a:xfrm>
          <a:prstGeom prst="rect">
            <a:avLst/>
          </a:prstGeom>
        </p:spPr>
      </p:pic>
    </p:spTree>
    <p:extLst>
      <p:ext uri="{BB962C8B-B14F-4D97-AF65-F5344CB8AC3E}">
        <p14:creationId xmlns:p14="http://schemas.microsoft.com/office/powerpoint/2010/main" val="4037836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b="1" dirty="0"/>
              <a:t>Modern London</a:t>
            </a:r>
          </a:p>
        </p:txBody>
      </p:sp>
      <p:sp>
        <p:nvSpPr>
          <p:cNvPr id="5" name="Subtitle 4"/>
          <p:cNvSpPr>
            <a:spLocks noGrp="1"/>
          </p:cNvSpPr>
          <p:nvPr>
            <p:ph type="subTitle" idx="1"/>
          </p:nvPr>
        </p:nvSpPr>
        <p:spPr/>
        <p:txBody>
          <a:bodyPr/>
          <a:lstStyle/>
          <a:p>
            <a:r>
              <a:rPr lang="en-GB" dirty="0"/>
              <a:t>Focus: Language AO2 – specifically structure</a:t>
            </a:r>
          </a:p>
        </p:txBody>
      </p:sp>
      <p:pic>
        <p:nvPicPr>
          <p:cNvPr id="6" name="Picture 5">
            <a:extLst>
              <a:ext uri="{FF2B5EF4-FFF2-40B4-BE49-F238E27FC236}">
                <a16:creationId xmlns="" xmlns:a16="http://schemas.microsoft.com/office/drawing/2014/main" id="{2B2A319C-376C-4620-81D1-418EC0B468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904483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words</a:t>
            </a:r>
          </a:p>
        </p:txBody>
      </p:sp>
      <p:sp>
        <p:nvSpPr>
          <p:cNvPr id="3" name="Content Placeholder 2"/>
          <p:cNvSpPr>
            <a:spLocks noGrp="1"/>
          </p:cNvSpPr>
          <p:nvPr>
            <p:ph idx="1"/>
          </p:nvPr>
        </p:nvSpPr>
        <p:spPr/>
        <p:txBody>
          <a:bodyPr/>
          <a:lstStyle/>
          <a:p>
            <a:r>
              <a:rPr lang="en-GB" dirty="0"/>
              <a:t>Language</a:t>
            </a:r>
          </a:p>
          <a:p>
            <a:r>
              <a:rPr lang="en-GB" dirty="0"/>
              <a:t>Structure</a:t>
            </a:r>
          </a:p>
          <a:p>
            <a:r>
              <a:rPr lang="en-GB" dirty="0"/>
              <a:t>Colloquial</a:t>
            </a:r>
          </a:p>
          <a:p>
            <a:endParaRPr lang="en-GB" dirty="0"/>
          </a:p>
        </p:txBody>
      </p:sp>
      <p:pic>
        <p:nvPicPr>
          <p:cNvPr id="4" name="Picture 3">
            <a:extLst>
              <a:ext uri="{FF2B5EF4-FFF2-40B4-BE49-F238E27FC236}">
                <a16:creationId xmlns="" xmlns:a16="http://schemas.microsoft.com/office/drawing/2014/main" id="{4B9A2684-4745-46F6-96BB-9CE9603CCF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702978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926"/>
            <a:ext cx="10515600" cy="476704"/>
          </a:xfrm>
        </p:spPr>
        <p:txBody>
          <a:bodyPr>
            <a:normAutofit fontScale="90000"/>
          </a:bodyPr>
          <a:lstStyle/>
          <a:p>
            <a:r>
              <a:rPr lang="en-GB" b="1" dirty="0"/>
              <a:t>Structural choices</a:t>
            </a:r>
          </a:p>
        </p:txBody>
      </p:sp>
      <p:sp>
        <p:nvSpPr>
          <p:cNvPr id="3" name="Content Placeholder 2"/>
          <p:cNvSpPr>
            <a:spLocks noGrp="1"/>
          </p:cNvSpPr>
          <p:nvPr>
            <p:ph idx="1"/>
          </p:nvPr>
        </p:nvSpPr>
        <p:spPr>
          <a:xfrm>
            <a:off x="838199" y="769257"/>
            <a:ext cx="11019971" cy="5791200"/>
          </a:xfrm>
        </p:spPr>
        <p:txBody>
          <a:bodyPr>
            <a:normAutofit fontScale="92500" lnSpcReduction="10000"/>
          </a:bodyPr>
          <a:lstStyle/>
          <a:p>
            <a:r>
              <a:rPr lang="en-GB" dirty="0"/>
              <a:t>Chronological or non-chronological account of events</a:t>
            </a:r>
          </a:p>
          <a:p>
            <a:r>
              <a:rPr lang="en-GB" dirty="0"/>
              <a:t>Significance of the opening</a:t>
            </a:r>
          </a:p>
          <a:p>
            <a:r>
              <a:rPr lang="en-GB" dirty="0"/>
              <a:t>Significance of the ending</a:t>
            </a:r>
          </a:p>
          <a:p>
            <a:r>
              <a:rPr lang="en-GB" dirty="0"/>
              <a:t>Withholding key information until a key moment</a:t>
            </a:r>
          </a:p>
          <a:p>
            <a:r>
              <a:rPr lang="en-GB" dirty="0"/>
              <a:t>Contrasting ideas/events/viewpoints</a:t>
            </a:r>
          </a:p>
          <a:p>
            <a:r>
              <a:rPr lang="en-GB" dirty="0"/>
              <a:t>Simple sentences for emphasis</a:t>
            </a:r>
          </a:p>
          <a:p>
            <a:r>
              <a:rPr lang="en-GB" dirty="0"/>
              <a:t>Minor sentences (sentences which contain no verbs)</a:t>
            </a:r>
          </a:p>
          <a:p>
            <a:r>
              <a:rPr lang="en-GB" dirty="0"/>
              <a:t>Multi-clausal complex sentences</a:t>
            </a:r>
          </a:p>
          <a:p>
            <a:r>
              <a:rPr lang="en-GB" dirty="0"/>
              <a:t>Lists</a:t>
            </a:r>
          </a:p>
          <a:p>
            <a:r>
              <a:rPr lang="en-GB" dirty="0"/>
              <a:t>Tricolon/rule of three</a:t>
            </a:r>
          </a:p>
          <a:p>
            <a:r>
              <a:rPr lang="en-GB" dirty="0"/>
              <a:t>Anaphora</a:t>
            </a:r>
          </a:p>
          <a:p>
            <a:r>
              <a:rPr lang="en-GB" dirty="0"/>
              <a:t>Repetition</a:t>
            </a:r>
          </a:p>
          <a:p>
            <a:r>
              <a:rPr lang="en-GB" dirty="0"/>
              <a:t>Punctuation choices</a:t>
            </a:r>
          </a:p>
          <a:p>
            <a:endParaRPr lang="en-GB" dirty="0"/>
          </a:p>
        </p:txBody>
      </p:sp>
      <p:pic>
        <p:nvPicPr>
          <p:cNvPr id="4" name="Picture 3">
            <a:extLst>
              <a:ext uri="{FF2B5EF4-FFF2-40B4-BE49-F238E27FC236}">
                <a16:creationId xmlns="" xmlns:a16="http://schemas.microsoft.com/office/drawing/2014/main" id="{FF8D15A9-7574-4198-A6A1-A6BE9939D2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40924441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Do you know what this is?</a:t>
            </a:r>
          </a:p>
        </p:txBody>
      </p:sp>
      <p:sp>
        <p:nvSpPr>
          <p:cNvPr id="4" name="TextBox 3"/>
          <p:cNvSpPr txBox="1"/>
          <p:nvPr/>
        </p:nvSpPr>
        <p:spPr>
          <a:xfrm>
            <a:off x="954585" y="2006600"/>
            <a:ext cx="4012442" cy="1384995"/>
          </a:xfrm>
          <a:prstGeom prst="rect">
            <a:avLst/>
          </a:prstGeom>
          <a:noFill/>
        </p:spPr>
        <p:txBody>
          <a:bodyPr wrap="square" rtlCol="0">
            <a:spAutoFit/>
          </a:bodyPr>
          <a:lstStyle/>
          <a:p>
            <a:r>
              <a:rPr lang="en-GB" sz="2800" b="1" dirty="0"/>
              <a:t>This is Wellington Arch – one of the lesser-known arches in London.</a:t>
            </a:r>
          </a:p>
        </p:txBody>
      </p:sp>
      <p:pic>
        <p:nvPicPr>
          <p:cNvPr id="5" name="Picture 4">
            <a:extLst>
              <a:ext uri="{FF2B5EF4-FFF2-40B4-BE49-F238E27FC236}">
                <a16:creationId xmlns="" xmlns:a16="http://schemas.microsoft.com/office/drawing/2014/main" id="{8664DD1D-DE53-42CE-B9A0-B016223049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20868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Review</a:t>
            </a:r>
            <a:br>
              <a:rPr lang="en-GB" b="1" dirty="0"/>
            </a:br>
            <a:r>
              <a:rPr lang="en-GB" sz="4000" b="1" dirty="0"/>
              <a:t>How does the writer use language and structure to engage the reader?</a:t>
            </a:r>
          </a:p>
        </p:txBody>
      </p:sp>
      <p:sp>
        <p:nvSpPr>
          <p:cNvPr id="5" name="Rectangle 4"/>
          <p:cNvSpPr/>
          <p:nvPr/>
        </p:nvSpPr>
        <p:spPr>
          <a:xfrm>
            <a:off x="838200" y="2056686"/>
            <a:ext cx="9943531" cy="4801314"/>
          </a:xfrm>
          <a:prstGeom prst="rect">
            <a:avLst/>
          </a:prstGeom>
        </p:spPr>
        <p:txBody>
          <a:bodyPr wrap="square">
            <a:spAutoFit/>
          </a:bodyPr>
          <a:lstStyle/>
          <a:p>
            <a:r>
              <a:rPr lang="en-GB" sz="2400" b="1" dirty="0"/>
              <a:t>“Doesn't look much inside from outside but there is.”</a:t>
            </a:r>
          </a:p>
          <a:p>
            <a:r>
              <a:rPr lang="en-GB" sz="2400" b="1" dirty="0"/>
              <a:t>5 of 5 stars</a:t>
            </a:r>
          </a:p>
          <a:p>
            <a:r>
              <a:rPr lang="en-GB" sz="2400" b="1" dirty="0"/>
              <a:t>Reviewed 18 August 2015</a:t>
            </a:r>
          </a:p>
          <a:p>
            <a:r>
              <a:rPr lang="en-GB" sz="2400" b="1" i="1" dirty="0"/>
              <a:t>I wasn't too sure about bothering with this even though we have an English Heritage card which meant we didn't pay. There is a shop on entrance and the lady at the counter knew loads about Wellington so just ask. </a:t>
            </a:r>
          </a:p>
          <a:p>
            <a:r>
              <a:rPr lang="en-GB" sz="2400" b="1" i="1" dirty="0"/>
              <a:t>You can either take the stairs or lift up the next two floors. Upstairs, there is to be found some really good stuff about Waterloo with helpful audio and visual aids. There is even a pair of Wellington’s boots up there!</a:t>
            </a:r>
          </a:p>
          <a:p>
            <a:r>
              <a:rPr lang="en-GB" sz="2400" b="1" i="1" dirty="0"/>
              <a:t>You can also pop outside for quite a good view over to the Eye. I found this to be well worth it, especially for those who want to know a bit about the Battle of Waterloo.</a:t>
            </a:r>
          </a:p>
          <a:p>
            <a:endParaRPr lang="en-GB" dirty="0"/>
          </a:p>
        </p:txBody>
      </p:sp>
      <p:pic>
        <p:nvPicPr>
          <p:cNvPr id="4" name="Picture 3">
            <a:extLst>
              <a:ext uri="{FF2B5EF4-FFF2-40B4-BE49-F238E27FC236}">
                <a16:creationId xmlns="" xmlns:a16="http://schemas.microsoft.com/office/drawing/2014/main" id="{0E93F5A5-81D4-417F-B24B-E3C19EDC3A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4072214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612571" y="511850"/>
            <a:ext cx="8392885" cy="4351338"/>
          </a:xfrm>
        </p:spPr>
        <p:txBody>
          <a:bodyPr>
            <a:normAutofit fontScale="85000" lnSpcReduction="20000"/>
          </a:bodyPr>
          <a:lstStyle/>
          <a:p>
            <a:pPr marL="0" indent="0">
              <a:buNone/>
            </a:pPr>
            <a:r>
              <a:rPr lang="en-GB" b="1" dirty="0">
                <a:solidFill>
                  <a:srgbClr val="FF0000"/>
                </a:solidFill>
              </a:rPr>
              <a:t>“Doesn't look much inside from outside but there is.”</a:t>
            </a:r>
          </a:p>
          <a:p>
            <a:pPr marL="0" indent="0">
              <a:buNone/>
            </a:pPr>
            <a:r>
              <a:rPr lang="en-GB" b="1" dirty="0"/>
              <a:t>5 of 5 stars</a:t>
            </a:r>
          </a:p>
          <a:p>
            <a:pPr marL="0" indent="0">
              <a:buNone/>
            </a:pPr>
            <a:r>
              <a:rPr lang="en-GB" b="1" dirty="0"/>
              <a:t>Reviewed 18 August 2015</a:t>
            </a:r>
          </a:p>
          <a:p>
            <a:pPr marL="0" indent="0">
              <a:buNone/>
            </a:pPr>
            <a:r>
              <a:rPr lang="en-GB" b="1" i="1" dirty="0">
                <a:solidFill>
                  <a:srgbClr val="0070C0"/>
                </a:solidFill>
              </a:rPr>
              <a:t>I wasn't too sure about bothering </a:t>
            </a:r>
            <a:r>
              <a:rPr lang="en-GB" b="1" i="1" dirty="0"/>
              <a:t>with this even though we have an English Heritage card which meant we didn't pay. There is a shop on entrance and the lady at the counter knew loads about Wellington so just ask. </a:t>
            </a:r>
          </a:p>
          <a:p>
            <a:pPr marL="0" indent="0">
              <a:buNone/>
            </a:pPr>
            <a:r>
              <a:rPr lang="en-GB" b="1" i="1" dirty="0"/>
              <a:t>You can either take the stairs or lift up the next two floors. Upstairs, there is to be found some really good stuff about Waterloo with helpful audio and visual aids. </a:t>
            </a:r>
            <a:r>
              <a:rPr lang="en-GB" b="1" i="1" dirty="0">
                <a:solidFill>
                  <a:srgbClr val="FF3399"/>
                </a:solidFill>
              </a:rPr>
              <a:t>There is even a pair of Wellington’s boots up there!</a:t>
            </a:r>
          </a:p>
          <a:p>
            <a:pPr marL="0" indent="0">
              <a:buNone/>
            </a:pPr>
            <a:r>
              <a:rPr lang="en-GB" b="1" i="1" dirty="0"/>
              <a:t>You can also pop outside for quite a good view over to the Eye. I found this to be </a:t>
            </a:r>
            <a:r>
              <a:rPr lang="en-GB" b="1" i="1" dirty="0">
                <a:solidFill>
                  <a:srgbClr val="0070C0"/>
                </a:solidFill>
              </a:rPr>
              <a:t>well worth it, </a:t>
            </a:r>
            <a:r>
              <a:rPr lang="en-GB" b="1" i="1" dirty="0"/>
              <a:t>especially for those who want to know a bit about the Battle of Waterloo.</a:t>
            </a:r>
          </a:p>
          <a:p>
            <a:endParaRPr lang="en-GB" dirty="0"/>
          </a:p>
        </p:txBody>
      </p:sp>
      <p:sp>
        <p:nvSpPr>
          <p:cNvPr id="5" name="TextBox 4"/>
          <p:cNvSpPr txBox="1"/>
          <p:nvPr/>
        </p:nvSpPr>
        <p:spPr>
          <a:xfrm>
            <a:off x="116113" y="130629"/>
            <a:ext cx="2496458" cy="1938992"/>
          </a:xfrm>
          <a:prstGeom prst="rect">
            <a:avLst/>
          </a:prstGeom>
          <a:noFill/>
          <a:ln>
            <a:solidFill>
              <a:schemeClr val="tx1"/>
            </a:solidFill>
          </a:ln>
        </p:spPr>
        <p:txBody>
          <a:bodyPr wrap="square" rtlCol="0">
            <a:spAutoFit/>
          </a:bodyPr>
          <a:lstStyle/>
          <a:p>
            <a:r>
              <a:rPr lang="en-GB" sz="2000" b="1" dirty="0">
                <a:solidFill>
                  <a:srgbClr val="FF0000"/>
                </a:solidFill>
              </a:rPr>
              <a:t>Why has the writer used a conversational sentence in the opening line?</a:t>
            </a:r>
          </a:p>
          <a:p>
            <a:r>
              <a:rPr lang="en-GB" sz="2000" b="1" dirty="0">
                <a:solidFill>
                  <a:srgbClr val="FF0000"/>
                </a:solidFill>
              </a:rPr>
              <a:t>How does it engage the reader? </a:t>
            </a:r>
          </a:p>
        </p:txBody>
      </p:sp>
      <p:sp>
        <p:nvSpPr>
          <p:cNvPr id="6" name="TextBox 5"/>
          <p:cNvSpPr txBox="1"/>
          <p:nvPr/>
        </p:nvSpPr>
        <p:spPr>
          <a:xfrm>
            <a:off x="246743" y="3323771"/>
            <a:ext cx="2017485" cy="2554545"/>
          </a:xfrm>
          <a:prstGeom prst="rect">
            <a:avLst/>
          </a:prstGeom>
          <a:noFill/>
          <a:ln>
            <a:solidFill>
              <a:schemeClr val="tx1"/>
            </a:solidFill>
          </a:ln>
        </p:spPr>
        <p:txBody>
          <a:bodyPr wrap="square" rtlCol="0">
            <a:spAutoFit/>
          </a:bodyPr>
          <a:lstStyle/>
          <a:p>
            <a:r>
              <a:rPr lang="en-GB" sz="2000" b="1" dirty="0">
                <a:solidFill>
                  <a:srgbClr val="0070C0"/>
                </a:solidFill>
              </a:rPr>
              <a:t>How does the contrast between “wasn’t too sure about bothering” and “well worth it” engage the reader?</a:t>
            </a:r>
          </a:p>
        </p:txBody>
      </p:sp>
      <p:sp>
        <p:nvSpPr>
          <p:cNvPr id="7" name="TextBox 6"/>
          <p:cNvSpPr txBox="1"/>
          <p:nvPr/>
        </p:nvSpPr>
        <p:spPr>
          <a:xfrm>
            <a:off x="5743575" y="5226947"/>
            <a:ext cx="6172653" cy="1200329"/>
          </a:xfrm>
          <a:prstGeom prst="rect">
            <a:avLst/>
          </a:prstGeom>
          <a:noFill/>
          <a:ln>
            <a:solidFill>
              <a:schemeClr val="tx1"/>
            </a:solidFill>
          </a:ln>
        </p:spPr>
        <p:txBody>
          <a:bodyPr wrap="square" rtlCol="0">
            <a:spAutoFit/>
          </a:bodyPr>
          <a:lstStyle/>
          <a:p>
            <a:r>
              <a:rPr lang="en-GB" sz="2400" b="1" dirty="0">
                <a:solidFill>
                  <a:srgbClr val="FF3399"/>
                </a:solidFill>
              </a:rPr>
              <a:t>Why might the writer have chosen to put this information into a simple sentence?</a:t>
            </a:r>
          </a:p>
          <a:p>
            <a:r>
              <a:rPr lang="en-GB" sz="2400" b="1" dirty="0">
                <a:solidFill>
                  <a:srgbClr val="FF3399"/>
                </a:solidFill>
              </a:rPr>
              <a:t>What effect does the exclamation mark have?</a:t>
            </a:r>
          </a:p>
        </p:txBody>
      </p:sp>
      <p:pic>
        <p:nvPicPr>
          <p:cNvPr id="8" name="Picture 7">
            <a:extLst>
              <a:ext uri="{FF2B5EF4-FFF2-40B4-BE49-F238E27FC236}">
                <a16:creationId xmlns="" xmlns:a16="http://schemas.microsoft.com/office/drawing/2014/main" id="{5A778AC9-20F2-4B98-90D3-C5F323C63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43" y="6146724"/>
            <a:ext cx="1447786" cy="561104"/>
          </a:xfrm>
          <a:prstGeom prst="rect">
            <a:avLst/>
          </a:prstGeom>
        </p:spPr>
      </p:pic>
    </p:spTree>
    <p:extLst>
      <p:ext uri="{BB962C8B-B14F-4D97-AF65-F5344CB8AC3E}">
        <p14:creationId xmlns:p14="http://schemas.microsoft.com/office/powerpoint/2010/main" val="2289881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106058" y="595086"/>
            <a:ext cx="7620000" cy="4572000"/>
          </a:xfrm>
        </p:spPr>
        <p:txBody>
          <a:bodyPr>
            <a:normAutofit fontScale="85000" lnSpcReduction="20000"/>
          </a:bodyPr>
          <a:lstStyle/>
          <a:p>
            <a:pPr marL="0" indent="0">
              <a:buNone/>
            </a:pPr>
            <a:r>
              <a:rPr lang="en-GB" b="1" dirty="0"/>
              <a:t>“Doesn't look much inside from outside but there is.”</a:t>
            </a:r>
          </a:p>
          <a:p>
            <a:pPr marL="0" indent="0">
              <a:buNone/>
            </a:pPr>
            <a:r>
              <a:rPr lang="en-GB" b="1" dirty="0"/>
              <a:t>5 of 5 stars</a:t>
            </a:r>
          </a:p>
          <a:p>
            <a:pPr marL="0" indent="0">
              <a:buNone/>
            </a:pPr>
            <a:r>
              <a:rPr lang="en-GB" b="1" dirty="0"/>
              <a:t>Reviewed 18 August 2015</a:t>
            </a:r>
          </a:p>
          <a:p>
            <a:pPr marL="0" indent="0">
              <a:buNone/>
            </a:pPr>
            <a:r>
              <a:rPr lang="en-GB" b="1" i="1" dirty="0"/>
              <a:t>I </a:t>
            </a:r>
            <a:r>
              <a:rPr lang="en-GB" b="1" i="1" dirty="0">
                <a:solidFill>
                  <a:srgbClr val="00B050"/>
                </a:solidFill>
              </a:rPr>
              <a:t>wasn't too sure about bothering </a:t>
            </a:r>
            <a:r>
              <a:rPr lang="en-GB" b="1" i="1" dirty="0"/>
              <a:t>with this even though we have an English Heritage card which meant we didn't pay. There is a shop on entrance and the lady at the counter knew </a:t>
            </a:r>
            <a:r>
              <a:rPr lang="en-GB" b="1" i="1" dirty="0">
                <a:solidFill>
                  <a:srgbClr val="FF3399"/>
                </a:solidFill>
              </a:rPr>
              <a:t>loads</a:t>
            </a:r>
            <a:r>
              <a:rPr lang="en-GB" b="1" i="1" dirty="0"/>
              <a:t> about Wellington so just ask. </a:t>
            </a:r>
          </a:p>
          <a:p>
            <a:pPr marL="0" indent="0">
              <a:buNone/>
            </a:pPr>
            <a:r>
              <a:rPr lang="en-GB" b="1" i="1" dirty="0">
                <a:solidFill>
                  <a:srgbClr val="0070C0"/>
                </a:solidFill>
              </a:rPr>
              <a:t>You</a:t>
            </a:r>
            <a:r>
              <a:rPr lang="en-GB" b="1" i="1" dirty="0"/>
              <a:t> can either take the stairs or lift up the next two floors. Upstairs, there is to be found some </a:t>
            </a:r>
            <a:r>
              <a:rPr lang="en-GB" b="1" i="1" dirty="0">
                <a:solidFill>
                  <a:srgbClr val="00B050"/>
                </a:solidFill>
              </a:rPr>
              <a:t>really good stuff </a:t>
            </a:r>
            <a:r>
              <a:rPr lang="en-GB" b="1" i="1" dirty="0"/>
              <a:t>about Waterloo with helpful audio and visual aids. There is even a pair of Wellington’s boots up there!</a:t>
            </a:r>
          </a:p>
          <a:p>
            <a:pPr marL="0" indent="0">
              <a:buNone/>
            </a:pPr>
            <a:r>
              <a:rPr lang="en-GB" b="1" i="1" dirty="0">
                <a:solidFill>
                  <a:srgbClr val="0070C0"/>
                </a:solidFill>
              </a:rPr>
              <a:t>You</a:t>
            </a:r>
            <a:r>
              <a:rPr lang="en-GB" b="1" i="1" dirty="0"/>
              <a:t> can also </a:t>
            </a:r>
            <a:r>
              <a:rPr lang="en-GB" b="1" i="1" dirty="0">
                <a:solidFill>
                  <a:srgbClr val="00B050"/>
                </a:solidFill>
              </a:rPr>
              <a:t>pop outside </a:t>
            </a:r>
            <a:r>
              <a:rPr lang="en-GB" b="1" i="1" dirty="0"/>
              <a:t>for quite a good view over to the Eye. I found this to be </a:t>
            </a:r>
            <a:r>
              <a:rPr lang="en-GB" b="1" i="1" dirty="0">
                <a:solidFill>
                  <a:srgbClr val="00B050"/>
                </a:solidFill>
              </a:rPr>
              <a:t>well worth it</a:t>
            </a:r>
            <a:r>
              <a:rPr lang="en-GB" b="1" i="1" dirty="0"/>
              <a:t>, </a:t>
            </a:r>
            <a:r>
              <a:rPr lang="en-GB" b="1" i="1" dirty="0">
                <a:solidFill>
                  <a:srgbClr val="FF0000"/>
                </a:solidFill>
              </a:rPr>
              <a:t>especially </a:t>
            </a:r>
            <a:r>
              <a:rPr lang="en-GB" b="1" i="1" dirty="0"/>
              <a:t>for those who want to know a bit about the Battle of Waterloo.</a:t>
            </a:r>
          </a:p>
        </p:txBody>
      </p:sp>
      <p:sp>
        <p:nvSpPr>
          <p:cNvPr id="6" name="TextBox 5"/>
          <p:cNvSpPr txBox="1"/>
          <p:nvPr/>
        </p:nvSpPr>
        <p:spPr>
          <a:xfrm>
            <a:off x="232229" y="595086"/>
            <a:ext cx="2606221" cy="2246769"/>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en-GB" sz="2000" b="1" dirty="0">
                <a:solidFill>
                  <a:srgbClr val="FF3399"/>
                </a:solidFill>
              </a:rPr>
              <a:t>What are the connotations of “loads” in this sentence?</a:t>
            </a:r>
          </a:p>
          <a:p>
            <a:pPr marL="342900" indent="-342900">
              <a:buFont typeface="Arial" panose="020B0604020202020204" pitchFamily="34" charset="0"/>
              <a:buChar char="•"/>
            </a:pPr>
            <a:r>
              <a:rPr lang="en-GB" sz="2000" b="1" dirty="0">
                <a:solidFill>
                  <a:srgbClr val="FF3399"/>
                </a:solidFill>
              </a:rPr>
              <a:t>How does this help to engage the reader?</a:t>
            </a:r>
          </a:p>
        </p:txBody>
      </p:sp>
      <p:sp>
        <p:nvSpPr>
          <p:cNvPr id="7" name="TextBox 6"/>
          <p:cNvSpPr txBox="1"/>
          <p:nvPr/>
        </p:nvSpPr>
        <p:spPr>
          <a:xfrm>
            <a:off x="232229" y="2904928"/>
            <a:ext cx="2606221" cy="3539430"/>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en-GB" sz="2000" b="1" dirty="0">
                <a:solidFill>
                  <a:srgbClr val="00B050"/>
                </a:solidFill>
              </a:rPr>
              <a:t>Look at the colloquial words and phrases used.</a:t>
            </a:r>
          </a:p>
          <a:p>
            <a:pPr marL="342900" indent="-342900">
              <a:buFont typeface="Arial" panose="020B0604020202020204" pitchFamily="34" charset="0"/>
              <a:buChar char="•"/>
            </a:pPr>
            <a:r>
              <a:rPr lang="en-GB" sz="2000" b="1" dirty="0">
                <a:solidFill>
                  <a:srgbClr val="00B050"/>
                </a:solidFill>
              </a:rPr>
              <a:t>Why would the writer choose to use a colloquial tone?</a:t>
            </a:r>
          </a:p>
          <a:p>
            <a:pPr marL="342900" indent="-342900">
              <a:buFont typeface="Arial" panose="020B0604020202020204" pitchFamily="34" charset="0"/>
              <a:buChar char="•"/>
            </a:pPr>
            <a:r>
              <a:rPr lang="en-GB" sz="2000" b="1" dirty="0">
                <a:solidFill>
                  <a:srgbClr val="00B050"/>
                </a:solidFill>
              </a:rPr>
              <a:t>How does this help to engage the reader?</a:t>
            </a:r>
          </a:p>
          <a:p>
            <a:endParaRPr lang="en-GB" sz="2400" dirty="0"/>
          </a:p>
        </p:txBody>
      </p:sp>
      <p:sp>
        <p:nvSpPr>
          <p:cNvPr id="8" name="TextBox 7"/>
          <p:cNvSpPr txBox="1"/>
          <p:nvPr/>
        </p:nvSpPr>
        <p:spPr>
          <a:xfrm>
            <a:off x="3106058" y="5171622"/>
            <a:ext cx="8636000" cy="1323439"/>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en-GB" sz="2000" b="1" dirty="0">
                <a:solidFill>
                  <a:srgbClr val="FF0000"/>
                </a:solidFill>
              </a:rPr>
              <a:t>How does the use of the adverb “especially” engage certain readers?</a:t>
            </a:r>
          </a:p>
          <a:p>
            <a:pPr marL="342900" indent="-342900">
              <a:buFont typeface="Arial" panose="020B0604020202020204" pitchFamily="34" charset="0"/>
              <a:buChar char="•"/>
            </a:pPr>
            <a:r>
              <a:rPr lang="en-GB" sz="2000" b="1" dirty="0">
                <a:solidFill>
                  <a:srgbClr val="FF0000"/>
                </a:solidFill>
              </a:rPr>
              <a:t>Why do you think the writer has chosen to use this particular word?</a:t>
            </a:r>
          </a:p>
          <a:p>
            <a:pPr marL="342900" indent="-342900">
              <a:buFont typeface="Arial" panose="020B0604020202020204" pitchFamily="34" charset="0"/>
              <a:buChar char="•"/>
            </a:pPr>
            <a:r>
              <a:rPr lang="en-GB" sz="2000" b="1" dirty="0">
                <a:solidFill>
                  <a:srgbClr val="FF0000"/>
                </a:solidFill>
              </a:rPr>
              <a:t>Why do you think the writer has chosen to end the text with this piece of information?</a:t>
            </a:r>
          </a:p>
        </p:txBody>
      </p:sp>
      <p:sp>
        <p:nvSpPr>
          <p:cNvPr id="9" name="TextBox 8"/>
          <p:cNvSpPr txBox="1"/>
          <p:nvPr/>
        </p:nvSpPr>
        <p:spPr>
          <a:xfrm>
            <a:off x="10643054" y="2534078"/>
            <a:ext cx="1425122" cy="2309842"/>
          </a:xfrm>
          <a:prstGeom prst="rect">
            <a:avLst/>
          </a:prstGeom>
          <a:noFill/>
          <a:ln>
            <a:solidFill>
              <a:schemeClr val="tx1"/>
            </a:solidFill>
          </a:ln>
        </p:spPr>
        <p:txBody>
          <a:bodyPr wrap="square" rtlCol="0">
            <a:spAutoFit/>
          </a:bodyPr>
          <a:lstStyle/>
          <a:p>
            <a:r>
              <a:rPr lang="en-GB" sz="2000" b="1" dirty="0">
                <a:solidFill>
                  <a:srgbClr val="0070C0"/>
                </a:solidFill>
              </a:rPr>
              <a:t>How does the writer’s use of direct address engage the reader?</a:t>
            </a:r>
          </a:p>
        </p:txBody>
      </p:sp>
      <p:pic>
        <p:nvPicPr>
          <p:cNvPr id="10" name="Picture 9">
            <a:extLst>
              <a:ext uri="{FF2B5EF4-FFF2-40B4-BE49-F238E27FC236}">
                <a16:creationId xmlns="" xmlns:a16="http://schemas.microsoft.com/office/drawing/2014/main" id="{642900BA-CB3F-49D5-8B6F-C01C2660FF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0165" y="150683"/>
            <a:ext cx="1447786" cy="561104"/>
          </a:xfrm>
          <a:prstGeom prst="rect">
            <a:avLst/>
          </a:prstGeom>
        </p:spPr>
      </p:pic>
    </p:spTree>
    <p:extLst>
      <p:ext uri="{BB962C8B-B14F-4D97-AF65-F5344CB8AC3E}">
        <p14:creationId xmlns:p14="http://schemas.microsoft.com/office/powerpoint/2010/main" val="3930082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terms</a:t>
            </a:r>
          </a:p>
        </p:txBody>
      </p:sp>
      <p:sp>
        <p:nvSpPr>
          <p:cNvPr id="3" name="Content Placeholder 2"/>
          <p:cNvSpPr>
            <a:spLocks noGrp="1"/>
          </p:cNvSpPr>
          <p:nvPr>
            <p:ph idx="1"/>
          </p:nvPr>
        </p:nvSpPr>
        <p:spPr/>
        <p:txBody>
          <a:bodyPr/>
          <a:lstStyle/>
          <a:p>
            <a:r>
              <a:rPr lang="en-GB" b="1" dirty="0"/>
              <a:t>Intention</a:t>
            </a:r>
          </a:p>
          <a:p>
            <a:r>
              <a:rPr lang="en-GB" b="1" dirty="0"/>
              <a:t>Explain</a:t>
            </a:r>
          </a:p>
          <a:p>
            <a:r>
              <a:rPr lang="en-GB" b="1" dirty="0"/>
              <a:t>Noun</a:t>
            </a:r>
          </a:p>
          <a:p>
            <a:r>
              <a:rPr lang="en-GB" b="1" dirty="0"/>
              <a:t>Verb</a:t>
            </a:r>
          </a:p>
          <a:p>
            <a:r>
              <a:rPr lang="en-GB" b="1" dirty="0"/>
              <a:t>Adjective</a:t>
            </a:r>
          </a:p>
          <a:p>
            <a:r>
              <a:rPr lang="en-GB" b="1" dirty="0"/>
              <a:t>Noun phrase</a:t>
            </a:r>
          </a:p>
          <a:p>
            <a:r>
              <a:rPr lang="en-GB" b="1" dirty="0"/>
              <a:t>Connotations</a:t>
            </a:r>
          </a:p>
          <a:p>
            <a:endParaRPr lang="en-GB" b="1"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24652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GB" b="1" dirty="0"/>
              <a:t>Write a response to the question: How does the writer use language and structure to engage the reader?</a:t>
            </a:r>
          </a:p>
          <a:p>
            <a:pPr marL="0" indent="0">
              <a:buNone/>
            </a:pPr>
            <a:endParaRPr lang="en-GB" b="1" dirty="0"/>
          </a:p>
          <a:p>
            <a:r>
              <a:rPr lang="en-GB" b="1" dirty="0"/>
              <a:t>Try to use a range of both language and structure points.</a:t>
            </a:r>
          </a:p>
          <a:p>
            <a:endParaRPr lang="en-GB" b="1" dirty="0"/>
          </a:p>
          <a:p>
            <a:r>
              <a:rPr lang="en-GB" b="1" dirty="0"/>
              <a:t>Try to show how the structural points enhance or develop the effect of the language points and vice versa. </a:t>
            </a:r>
          </a:p>
        </p:txBody>
      </p:sp>
      <p:pic>
        <p:nvPicPr>
          <p:cNvPr id="4" name="Picture 3">
            <a:extLst>
              <a:ext uri="{FF2B5EF4-FFF2-40B4-BE49-F238E27FC236}">
                <a16:creationId xmlns="" xmlns:a16="http://schemas.microsoft.com/office/drawing/2014/main" id="{F8E6FFEC-47CC-4B9F-8A37-3A80534958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019502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08050" y="238125"/>
            <a:ext cx="10515600" cy="1533525"/>
          </a:xfrm>
        </p:spPr>
        <p:txBody>
          <a:bodyPr/>
          <a:lstStyle/>
          <a:p>
            <a:pPr algn="ctr"/>
            <a:r>
              <a:rPr lang="en-GB" b="1" dirty="0"/>
              <a:t>Evaluating texts</a:t>
            </a:r>
          </a:p>
        </p:txBody>
      </p:sp>
      <p:pic>
        <p:nvPicPr>
          <p:cNvPr id="6" name="Picture 5">
            <a:extLst>
              <a:ext uri="{FF2B5EF4-FFF2-40B4-BE49-F238E27FC236}">
                <a16:creationId xmlns="" xmlns:a16="http://schemas.microsoft.com/office/drawing/2014/main" id="{8074C8F9-86FE-426D-BE58-5997A3C684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2828233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words</a:t>
            </a:r>
          </a:p>
        </p:txBody>
      </p:sp>
      <p:sp>
        <p:nvSpPr>
          <p:cNvPr id="3" name="Content Placeholder 2"/>
          <p:cNvSpPr>
            <a:spLocks noGrp="1"/>
          </p:cNvSpPr>
          <p:nvPr>
            <p:ph idx="1"/>
          </p:nvPr>
        </p:nvSpPr>
        <p:spPr/>
        <p:txBody>
          <a:bodyPr/>
          <a:lstStyle/>
          <a:p>
            <a:r>
              <a:rPr lang="en-GB" dirty="0"/>
              <a:t>Evaluate</a:t>
            </a:r>
          </a:p>
          <a:p>
            <a:r>
              <a:rPr lang="en-GB" dirty="0"/>
              <a:t>Setting</a:t>
            </a:r>
          </a:p>
          <a:p>
            <a:r>
              <a:rPr lang="en-GB" dirty="0"/>
              <a:t>Idea</a:t>
            </a:r>
          </a:p>
          <a:p>
            <a:r>
              <a:rPr lang="en-GB" dirty="0"/>
              <a:t>Theme</a:t>
            </a:r>
          </a:p>
          <a:p>
            <a:r>
              <a:rPr lang="en-GB" dirty="0"/>
              <a:t>Event</a:t>
            </a:r>
          </a:p>
        </p:txBody>
      </p:sp>
      <p:pic>
        <p:nvPicPr>
          <p:cNvPr id="4" name="Picture 3">
            <a:extLst>
              <a:ext uri="{FF2B5EF4-FFF2-40B4-BE49-F238E27FC236}">
                <a16:creationId xmlns="" xmlns:a16="http://schemas.microsoft.com/office/drawing/2014/main" id="{61F330AB-66DB-4246-95B7-3A0F4ABF7F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767120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6925"/>
          </a:xfrm>
        </p:spPr>
        <p:txBody>
          <a:bodyPr/>
          <a:lstStyle/>
          <a:p>
            <a:r>
              <a:rPr lang="en-GB" b="1" dirty="0"/>
              <a:t>Evaluate</a:t>
            </a:r>
          </a:p>
        </p:txBody>
      </p:sp>
      <p:sp>
        <p:nvSpPr>
          <p:cNvPr id="3" name="Content Placeholder 2"/>
          <p:cNvSpPr>
            <a:spLocks noGrp="1"/>
          </p:cNvSpPr>
          <p:nvPr>
            <p:ph idx="1"/>
          </p:nvPr>
        </p:nvSpPr>
        <p:spPr>
          <a:xfrm>
            <a:off x="838200" y="1609725"/>
            <a:ext cx="10515600" cy="4567238"/>
          </a:xfrm>
        </p:spPr>
        <p:txBody>
          <a:bodyPr>
            <a:normAutofit fontScale="85000" lnSpcReduction="20000"/>
          </a:bodyPr>
          <a:lstStyle/>
          <a:p>
            <a:r>
              <a:rPr lang="en-GB" b="1" dirty="0"/>
              <a:t>What makes a joke successful?</a:t>
            </a:r>
          </a:p>
          <a:p>
            <a:r>
              <a:rPr lang="en-GB" b="1" dirty="0"/>
              <a:t>Which of these three jokes is the most successful? Why?</a:t>
            </a:r>
          </a:p>
          <a:p>
            <a:endParaRPr lang="en-GB" b="1" dirty="0"/>
          </a:p>
          <a:p>
            <a:pPr marL="0" indent="0">
              <a:buNone/>
            </a:pPr>
            <a:r>
              <a:rPr lang="en-GB" b="1" dirty="0"/>
              <a:t>1. What happens when a frog’s car breaks down?</a:t>
            </a:r>
          </a:p>
          <a:p>
            <a:pPr marL="0" indent="0">
              <a:buNone/>
            </a:pPr>
            <a:r>
              <a:rPr lang="en-GB" b="1" dirty="0"/>
              <a:t>	It gets toad away.</a:t>
            </a:r>
          </a:p>
          <a:p>
            <a:pPr marL="0" indent="0">
              <a:buNone/>
            </a:pPr>
            <a:endParaRPr lang="en-GB" sz="1800" b="1" dirty="0"/>
          </a:p>
          <a:p>
            <a:pPr marL="0" indent="0">
              <a:lnSpc>
                <a:spcPct val="120000"/>
              </a:lnSpc>
              <a:buNone/>
            </a:pPr>
            <a:r>
              <a:rPr lang="en-GB" b="1" dirty="0"/>
              <a:t>2. Doctor, Doctor! When I press with my finger here... it hurts, and here... it hurts, and here... and here... What do you think is wrong with me?</a:t>
            </a:r>
            <a:r>
              <a:rPr lang="en-GB" dirty="0"/>
              <a:t/>
            </a:r>
            <a:br>
              <a:rPr lang="en-GB" dirty="0"/>
            </a:br>
            <a:r>
              <a:rPr lang="en-GB" dirty="0"/>
              <a:t>	</a:t>
            </a:r>
            <a:r>
              <a:rPr lang="en-GB" b="1" dirty="0"/>
              <a:t>You have a broken finger!</a:t>
            </a:r>
          </a:p>
          <a:p>
            <a:pPr marL="0" indent="0">
              <a:buNone/>
            </a:pPr>
            <a:endParaRPr lang="en-GB" sz="1800" b="1" dirty="0"/>
          </a:p>
          <a:p>
            <a:pPr marL="0" indent="0">
              <a:lnSpc>
                <a:spcPct val="120000"/>
              </a:lnSpc>
              <a:buNone/>
            </a:pPr>
            <a:r>
              <a:rPr lang="en-GB" b="1" dirty="0"/>
              <a:t>3. Can a kangaroo jump higher than the Shard? </a:t>
            </a:r>
            <a:br>
              <a:rPr lang="en-GB" b="1" dirty="0"/>
            </a:br>
            <a:r>
              <a:rPr lang="en-GB" b="1" dirty="0"/>
              <a:t>    	Of course. The Shard can't jump. </a:t>
            </a:r>
          </a:p>
        </p:txBody>
      </p:sp>
      <p:pic>
        <p:nvPicPr>
          <p:cNvPr id="4" name="Picture 3">
            <a:extLst>
              <a:ext uri="{FF2B5EF4-FFF2-40B4-BE49-F238E27FC236}">
                <a16:creationId xmlns="" xmlns:a16="http://schemas.microsoft.com/office/drawing/2014/main" id="{9487459E-31E6-45FA-9007-4DB6B7CBE2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9963343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Evaluate</a:t>
            </a:r>
          </a:p>
        </p:txBody>
      </p:sp>
      <p:sp>
        <p:nvSpPr>
          <p:cNvPr id="3" name="Content Placeholder 2"/>
          <p:cNvSpPr>
            <a:spLocks noGrp="1"/>
          </p:cNvSpPr>
          <p:nvPr>
            <p:ph idx="1"/>
          </p:nvPr>
        </p:nvSpPr>
        <p:spPr/>
        <p:txBody>
          <a:bodyPr/>
          <a:lstStyle/>
          <a:p>
            <a:pPr marL="0" indent="0">
              <a:buNone/>
            </a:pPr>
            <a:r>
              <a:rPr lang="en-GB" b="1" dirty="0"/>
              <a:t>Making an evaluation is all about giving your opinion.</a:t>
            </a:r>
          </a:p>
          <a:p>
            <a:endParaRPr lang="en-GB" b="1" dirty="0"/>
          </a:p>
          <a:p>
            <a:pPr marL="0" indent="0">
              <a:buNone/>
            </a:pPr>
            <a:r>
              <a:rPr lang="en-GB" b="1" dirty="0"/>
              <a:t>When evaluating a text, you need to base your opinions on the larger elements of the </a:t>
            </a:r>
            <a:r>
              <a:rPr lang="en-GB" b="1" u="sng" dirty="0"/>
              <a:t>whole</a:t>
            </a:r>
            <a:r>
              <a:rPr lang="en-GB" b="1" dirty="0"/>
              <a:t> text, e.g.</a:t>
            </a:r>
          </a:p>
          <a:p>
            <a:r>
              <a:rPr lang="en-GB" b="1" dirty="0"/>
              <a:t>settings</a:t>
            </a:r>
          </a:p>
          <a:p>
            <a:r>
              <a:rPr lang="en-GB" b="1" dirty="0"/>
              <a:t>ideas</a:t>
            </a:r>
          </a:p>
          <a:p>
            <a:r>
              <a:rPr lang="en-GB" b="1" dirty="0"/>
              <a:t>themes</a:t>
            </a:r>
          </a:p>
          <a:p>
            <a:r>
              <a:rPr lang="en-GB" b="1" dirty="0"/>
              <a:t>events.</a:t>
            </a:r>
          </a:p>
        </p:txBody>
      </p:sp>
      <p:pic>
        <p:nvPicPr>
          <p:cNvPr id="4" name="Picture 3">
            <a:extLst>
              <a:ext uri="{FF2B5EF4-FFF2-40B4-BE49-F238E27FC236}">
                <a16:creationId xmlns="" xmlns:a16="http://schemas.microsoft.com/office/drawing/2014/main" id="{9B6B03B6-8B64-4FC3-8AFD-3426497B12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538531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Creating fear</a:t>
            </a:r>
          </a:p>
        </p:txBody>
      </p:sp>
      <p:sp>
        <p:nvSpPr>
          <p:cNvPr id="3" name="Content Placeholder 2"/>
          <p:cNvSpPr>
            <a:spLocks noGrp="1"/>
          </p:cNvSpPr>
          <p:nvPr>
            <p:ph idx="1"/>
          </p:nvPr>
        </p:nvSpPr>
        <p:spPr/>
        <p:txBody>
          <a:bodyPr/>
          <a:lstStyle/>
          <a:p>
            <a:r>
              <a:rPr lang="en-GB" b="1" dirty="0"/>
              <a:t>Which of the following extracts do you think most effectively builds up a sense of fear?</a:t>
            </a:r>
          </a:p>
          <a:p>
            <a:r>
              <a:rPr lang="en-GB" b="1" dirty="0"/>
              <a:t>Remember to think about the larger elements of the text.</a:t>
            </a:r>
          </a:p>
        </p:txBody>
      </p:sp>
      <p:pic>
        <p:nvPicPr>
          <p:cNvPr id="4" name="Picture 3">
            <a:extLst>
              <a:ext uri="{FF2B5EF4-FFF2-40B4-BE49-F238E27FC236}">
                <a16:creationId xmlns="" xmlns:a16="http://schemas.microsoft.com/office/drawing/2014/main" id="{48589896-AF32-4DFB-AEE3-18E3936437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6103595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Text 1</a:t>
            </a:r>
          </a:p>
        </p:txBody>
      </p:sp>
      <p:sp>
        <p:nvSpPr>
          <p:cNvPr id="3" name="Content Placeholder 2"/>
          <p:cNvSpPr>
            <a:spLocks noGrp="1"/>
          </p:cNvSpPr>
          <p:nvPr>
            <p:ph idx="1"/>
          </p:nvPr>
        </p:nvSpPr>
        <p:spPr/>
        <p:txBody>
          <a:bodyPr>
            <a:normAutofit lnSpcReduction="10000"/>
          </a:bodyPr>
          <a:lstStyle/>
          <a:p>
            <a:pPr marL="0" indent="0">
              <a:buNone/>
            </a:pPr>
            <a:r>
              <a:rPr lang="en-GB" b="1" dirty="0"/>
              <a:t>Lucy crouched behind the pile of rotting corpses that had been gathered by the Cleaners. Granted, it wasn’t the nicest view and the scent of decomposing flesh made her want to vomit, but at least the heat of decay would help mask her own heat signature – as long as she could keep still.  </a:t>
            </a:r>
          </a:p>
          <a:p>
            <a:pPr marL="0" indent="0">
              <a:buNone/>
            </a:pPr>
            <a:r>
              <a:rPr lang="en-GB" b="1" dirty="0"/>
              <a:t>Silently, she counted the seconds, hoping that Jack’s diversion would work, hoping soon she’d be able to move away from this festering heap. She really didn’t want to be here when the Cleaners returned.</a:t>
            </a:r>
          </a:p>
          <a:p>
            <a:pPr marL="0" indent="0">
              <a:buNone/>
            </a:pPr>
            <a:r>
              <a:rPr lang="en-GB" b="1" dirty="0"/>
              <a:t>Unseen by Lucy, just out of her eye-line, one of the faces in the pile moved slightly.  An eyelid crawled open, the orb beneath it struggling to focus. And then it did. Right on Lucy.</a:t>
            </a:r>
          </a:p>
        </p:txBody>
      </p:sp>
      <p:pic>
        <p:nvPicPr>
          <p:cNvPr id="4" name="Picture 3">
            <a:extLst>
              <a:ext uri="{FF2B5EF4-FFF2-40B4-BE49-F238E27FC236}">
                <a16:creationId xmlns="" xmlns:a16="http://schemas.microsoft.com/office/drawing/2014/main" id="{02E7825F-C66C-43D6-90CE-990472B622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5121569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Text 2</a:t>
            </a:r>
          </a:p>
        </p:txBody>
      </p:sp>
      <p:sp>
        <p:nvSpPr>
          <p:cNvPr id="3" name="Content Placeholder 2"/>
          <p:cNvSpPr>
            <a:spLocks noGrp="1"/>
          </p:cNvSpPr>
          <p:nvPr>
            <p:ph idx="1"/>
          </p:nvPr>
        </p:nvSpPr>
        <p:spPr/>
        <p:txBody>
          <a:bodyPr/>
          <a:lstStyle/>
          <a:p>
            <a:pPr marL="0" indent="0">
              <a:buNone/>
            </a:pPr>
            <a:r>
              <a:rPr lang="en-GB" b="1" dirty="0"/>
              <a:t>Mac enjoyed the solitude of the house. Every room of this decrepit building was empty and waiting just for him.</a:t>
            </a:r>
          </a:p>
          <a:p>
            <a:pPr marL="0" indent="0">
              <a:buNone/>
            </a:pPr>
            <a:r>
              <a:rPr lang="en-GB" b="1" dirty="0"/>
              <a:t>His shoes made soft imprints in the dust like the first footprints in freshly fallen snow. He laughed gently to himself. He was feeling like a child again. It was all he could do not to sprawl on his back and make dust angels on the floor. To be fair, if he hadn’t just had his hair cut and styled, he probably would have made a dozen angels.</a:t>
            </a:r>
          </a:p>
          <a:p>
            <a:pPr marL="0" indent="0">
              <a:buNone/>
            </a:pPr>
            <a:r>
              <a:rPr lang="en-GB" b="1" dirty="0"/>
              <a:t>Eager to explore his new kingdom, Mac pushed open another heavy oak door, grinning as the secrets of the room were revealed to him. </a:t>
            </a:r>
          </a:p>
          <a:p>
            <a:endParaRPr lang="en-GB" b="1" dirty="0"/>
          </a:p>
        </p:txBody>
      </p:sp>
      <p:pic>
        <p:nvPicPr>
          <p:cNvPr id="4" name="Picture 3">
            <a:extLst>
              <a:ext uri="{FF2B5EF4-FFF2-40B4-BE49-F238E27FC236}">
                <a16:creationId xmlns="" xmlns:a16="http://schemas.microsoft.com/office/drawing/2014/main" id="{56F6E562-6D31-46FA-A7BC-64FC5166F4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669515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967"/>
            <a:ext cx="10515600" cy="1325563"/>
          </a:xfrm>
        </p:spPr>
        <p:txBody>
          <a:bodyPr/>
          <a:lstStyle/>
          <a:p>
            <a:r>
              <a:rPr lang="en-GB" b="1" dirty="0"/>
              <a:t>Text 3</a:t>
            </a:r>
          </a:p>
        </p:txBody>
      </p:sp>
      <p:sp>
        <p:nvSpPr>
          <p:cNvPr id="3" name="Content Placeholder 2"/>
          <p:cNvSpPr>
            <a:spLocks noGrp="1"/>
          </p:cNvSpPr>
          <p:nvPr>
            <p:ph idx="1"/>
          </p:nvPr>
        </p:nvSpPr>
        <p:spPr>
          <a:xfrm>
            <a:off x="838199" y="1038792"/>
            <a:ext cx="10138229" cy="5387976"/>
          </a:xfrm>
        </p:spPr>
        <p:txBody>
          <a:bodyPr>
            <a:normAutofit fontScale="92500" lnSpcReduction="10000"/>
          </a:bodyPr>
          <a:lstStyle/>
          <a:p>
            <a:pPr marL="0" indent="0">
              <a:buNone/>
            </a:pPr>
            <a:r>
              <a:rPr lang="en-GB" b="1" dirty="0"/>
              <a:t>In the darkness of the cell he stood, frozen, chemically imprisoned, unable to move any part of his body. He felt the dull ache in his knees that revealed how long he had been trapped in this position.</a:t>
            </a:r>
          </a:p>
          <a:p>
            <a:pPr marL="0" indent="0">
              <a:buNone/>
            </a:pPr>
            <a:r>
              <a:rPr lang="en-GB" b="1" dirty="0"/>
              <a:t>He felt the coldness of the steel travelling the length of his arm and listened to the gentle whisper of its razor-sharp blade shaving off the hairs. Its course was slow and careful, clearly it didn’t want to spill his blood. Yet.</a:t>
            </a:r>
          </a:p>
          <a:p>
            <a:pPr marL="0" indent="0">
              <a:buNone/>
            </a:pPr>
            <a:r>
              <a:rPr lang="en-GB" b="1" dirty="0"/>
              <a:t>He tried to slow his breathing down, tried to make his brain move his paralysed body, but all he could focus on was that steel, that torturous movement.</a:t>
            </a:r>
          </a:p>
          <a:p>
            <a:pPr marL="0" indent="0">
              <a:buNone/>
            </a:pPr>
            <a:r>
              <a:rPr lang="en-GB" b="1" dirty="0"/>
              <a:t>He blinked. And then inhaled sharply. </a:t>
            </a:r>
          </a:p>
          <a:p>
            <a:pPr marL="0" indent="0">
              <a:buNone/>
            </a:pPr>
            <a:r>
              <a:rPr lang="en-GB" b="1" dirty="0"/>
              <a:t>He had blinked. Was he finally regaining some control of his body? He was desperate to blink again, but didn’t want to alert the monitors that he was moving. He didn’t want them to speed up the steel. He didn’t want his life to be over.</a:t>
            </a:r>
          </a:p>
        </p:txBody>
      </p:sp>
      <p:pic>
        <p:nvPicPr>
          <p:cNvPr id="4" name="Picture 3">
            <a:extLst>
              <a:ext uri="{FF2B5EF4-FFF2-40B4-BE49-F238E27FC236}">
                <a16:creationId xmlns="" xmlns:a16="http://schemas.microsoft.com/office/drawing/2014/main" id="{E60A7059-F9FA-4D48-9777-3B8080BECA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504193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Expressing your opinion</a:t>
            </a:r>
          </a:p>
        </p:txBody>
      </p:sp>
      <p:sp>
        <p:nvSpPr>
          <p:cNvPr id="3" name="Content Placeholder 2"/>
          <p:cNvSpPr>
            <a:spLocks noGrp="1"/>
          </p:cNvSpPr>
          <p:nvPr>
            <p:ph idx="1"/>
          </p:nvPr>
        </p:nvSpPr>
        <p:spPr/>
        <p:txBody>
          <a:bodyPr/>
          <a:lstStyle/>
          <a:p>
            <a:pPr marL="0" indent="0">
              <a:buNone/>
            </a:pPr>
            <a:r>
              <a:rPr lang="en-GB" b="1" dirty="0"/>
              <a:t>In this extract there is an attempt to create a sense of fear.</a:t>
            </a:r>
          </a:p>
          <a:p>
            <a:pPr marL="0" indent="0">
              <a:buNone/>
            </a:pPr>
            <a:r>
              <a:rPr lang="en-GB" b="1" dirty="0"/>
              <a:t>Evaluate how successfully this has been achieved.</a:t>
            </a:r>
          </a:p>
          <a:p>
            <a:pPr marL="0" indent="0">
              <a:buNone/>
            </a:pPr>
            <a:endParaRPr lang="en-GB" b="1" dirty="0"/>
          </a:p>
          <a:p>
            <a:pPr marL="0" indent="0">
              <a:buNone/>
            </a:pPr>
            <a:r>
              <a:rPr lang="en-GB" b="1" dirty="0"/>
              <a:t>Synonyms:</a:t>
            </a:r>
          </a:p>
          <a:p>
            <a:pPr marL="0" indent="0">
              <a:buNone/>
            </a:pPr>
            <a:r>
              <a:rPr lang="en-GB" b="1" dirty="0"/>
              <a:t>How many different ways can you say something is successful?</a:t>
            </a:r>
          </a:p>
        </p:txBody>
      </p:sp>
      <p:pic>
        <p:nvPicPr>
          <p:cNvPr id="4" name="Picture 3">
            <a:extLst>
              <a:ext uri="{FF2B5EF4-FFF2-40B4-BE49-F238E27FC236}">
                <a16:creationId xmlns="" xmlns:a16="http://schemas.microsoft.com/office/drawing/2014/main" id="{D51A89DA-6EB0-4DF5-B2EE-A7232F292A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098524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does this image suggest about London?</a:t>
            </a:r>
          </a:p>
        </p:txBody>
      </p:sp>
      <p:sp>
        <p:nvSpPr>
          <p:cNvPr id="3" name="TextBox 2"/>
          <p:cNvSpPr txBox="1"/>
          <p:nvPr/>
        </p:nvSpPr>
        <p:spPr>
          <a:xfrm>
            <a:off x="9294126" y="2857120"/>
            <a:ext cx="2565779" cy="1938992"/>
          </a:xfrm>
          <a:prstGeom prst="rect">
            <a:avLst/>
          </a:prstGeom>
          <a:noFill/>
        </p:spPr>
        <p:txBody>
          <a:bodyPr wrap="square" rtlCol="0">
            <a:spAutoFit/>
          </a:bodyPr>
          <a:lstStyle/>
          <a:p>
            <a:r>
              <a:rPr lang="en-GB" sz="2400" b="1" dirty="0"/>
              <a:t>What do you think the photographer was trying to reveal about London?</a:t>
            </a:r>
          </a:p>
        </p:txBody>
      </p:sp>
      <p:pic>
        <p:nvPicPr>
          <p:cNvPr id="5" name="Picture 4">
            <a:extLst>
              <a:ext uri="{FF2B5EF4-FFF2-40B4-BE49-F238E27FC236}">
                <a16:creationId xmlns="" xmlns:a16="http://schemas.microsoft.com/office/drawing/2014/main" id="{4F904E19-49FA-4B5B-A6F1-D3E1561325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pic>
        <p:nvPicPr>
          <p:cNvPr id="6" name="Picture 5" descr="C:\Users\slade_l\Downloads\AL1156239_High Res.jpg">
            <a:extLst>
              <a:ext uri="{FF2B5EF4-FFF2-40B4-BE49-F238E27FC236}">
                <a16:creationId xmlns="" xmlns:a16="http://schemas.microsoft.com/office/drawing/2014/main" id="{4EC75613-35F9-4CD1-9E42-CF49DDA1FDD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650" y="1388338"/>
            <a:ext cx="7391400" cy="4876555"/>
          </a:xfrm>
          <a:prstGeom prst="rect">
            <a:avLst/>
          </a:prstGeom>
          <a:noFill/>
          <a:ln>
            <a:noFill/>
          </a:ln>
        </p:spPr>
      </p:pic>
    </p:spTree>
    <p:extLst>
      <p:ext uri="{BB962C8B-B14F-4D97-AF65-F5344CB8AC3E}">
        <p14:creationId xmlns:p14="http://schemas.microsoft.com/office/powerpoint/2010/main" val="111443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1325"/>
            <a:ext cx="10515600" cy="844550"/>
          </a:xfrm>
        </p:spPr>
        <p:txBody>
          <a:bodyPr>
            <a:normAutofit fontScale="90000"/>
          </a:bodyPr>
          <a:lstStyle/>
          <a:p>
            <a:r>
              <a:rPr lang="en-GB" sz="4900" b="1" dirty="0"/>
              <a:t>Evaluating texts </a:t>
            </a:r>
            <a:r>
              <a:rPr lang="en-GB" b="1" dirty="0"/>
              <a:t/>
            </a:r>
            <a:br>
              <a:rPr lang="en-GB" b="1" dirty="0"/>
            </a:br>
            <a:endParaRPr lang="en-GB" sz="3100" b="1" dirty="0">
              <a:latin typeface="+mn-lt"/>
              <a:ea typeface="+mn-ea"/>
              <a:cs typeface="+mn-cs"/>
            </a:endParaRPr>
          </a:p>
        </p:txBody>
      </p:sp>
      <p:sp>
        <p:nvSpPr>
          <p:cNvPr id="3" name="Content Placeholder 2"/>
          <p:cNvSpPr>
            <a:spLocks noGrp="1"/>
          </p:cNvSpPr>
          <p:nvPr>
            <p:ph idx="1"/>
          </p:nvPr>
        </p:nvSpPr>
        <p:spPr>
          <a:xfrm>
            <a:off x="838200" y="1590675"/>
            <a:ext cx="10515600" cy="4586288"/>
          </a:xfrm>
        </p:spPr>
        <p:txBody>
          <a:bodyPr>
            <a:normAutofit/>
          </a:bodyPr>
          <a:lstStyle/>
          <a:p>
            <a:pPr marL="0" indent="0">
              <a:buNone/>
            </a:pPr>
            <a:r>
              <a:rPr lang="en-GB" b="1" dirty="0"/>
              <a:t>Choose the text you think is most effective at creating fear. </a:t>
            </a:r>
          </a:p>
          <a:p>
            <a:pPr marL="0" indent="0">
              <a:buNone/>
            </a:pPr>
            <a:r>
              <a:rPr lang="en-GB" b="1" dirty="0"/>
              <a:t>Using the questions below, try to think about how the writer has used the larger elements to create fear.</a:t>
            </a:r>
          </a:p>
          <a:p>
            <a:r>
              <a:rPr lang="en-GB" b="1" dirty="0"/>
              <a:t>Where is the text set? How does this successfully create fear?</a:t>
            </a:r>
          </a:p>
          <a:p>
            <a:r>
              <a:rPr lang="en-GB" b="1" dirty="0"/>
              <a:t>What ideas are conveyed in the text? How do these successfully create fear?</a:t>
            </a:r>
          </a:p>
          <a:p>
            <a:r>
              <a:rPr lang="en-GB" b="1" dirty="0"/>
              <a:t>What are the main themes in the text? How do these successfully create fear?</a:t>
            </a:r>
          </a:p>
          <a:p>
            <a:r>
              <a:rPr lang="en-GB" b="1" dirty="0"/>
              <a:t>What are the significant events in the text? How do these successfully create fear?</a:t>
            </a:r>
          </a:p>
        </p:txBody>
      </p:sp>
      <p:pic>
        <p:nvPicPr>
          <p:cNvPr id="4" name="Picture 3">
            <a:extLst>
              <a:ext uri="{FF2B5EF4-FFF2-40B4-BE49-F238E27FC236}">
                <a16:creationId xmlns="" xmlns:a16="http://schemas.microsoft.com/office/drawing/2014/main" id="{130CEAE4-E258-48A7-A2E2-E3C1420A89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9924987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Example using Text 1</a:t>
            </a:r>
          </a:p>
        </p:txBody>
      </p:sp>
      <p:sp>
        <p:nvSpPr>
          <p:cNvPr id="3" name="Content Placeholder 2"/>
          <p:cNvSpPr>
            <a:spLocks noGrp="1"/>
          </p:cNvSpPr>
          <p:nvPr>
            <p:ph idx="1"/>
          </p:nvPr>
        </p:nvSpPr>
        <p:spPr>
          <a:xfrm>
            <a:off x="838200" y="1567542"/>
            <a:ext cx="10515600" cy="4920343"/>
          </a:xfrm>
        </p:spPr>
        <p:txBody>
          <a:bodyPr>
            <a:normAutofit lnSpcReduction="10000"/>
          </a:bodyPr>
          <a:lstStyle/>
          <a:p>
            <a:r>
              <a:rPr lang="en-GB" b="1" dirty="0"/>
              <a:t>Setting = near a pile of rotting corpses. Very successful at creating fear, suggests many people have died and Lucy could be in danger.  The reader fears for her safety.</a:t>
            </a:r>
          </a:p>
          <a:p>
            <a:r>
              <a:rPr lang="en-GB" b="1" dirty="0"/>
              <a:t>Idea = that she has to stay still so they don’t find her. Very successful as it would be difficult to stay still in such a horrible setting and she might fail – leading to her discovery.</a:t>
            </a:r>
          </a:p>
          <a:p>
            <a:r>
              <a:rPr lang="en-GB" b="1" dirty="0"/>
              <a:t>Theme = death is a key theme. The corpses and the decay suggest that Lucy is in serious danger and increase the sense of fear.</a:t>
            </a:r>
          </a:p>
          <a:p>
            <a:r>
              <a:rPr lang="en-GB" b="1" dirty="0"/>
              <a:t>Event = eye opening and focusing on Lucy. Most successful as the reader doesn’t know if this is a zombie – will all the corpses come to life? The fact it is focused on Lucy suggests it could be a real threat to her. </a:t>
            </a:r>
          </a:p>
        </p:txBody>
      </p:sp>
      <p:pic>
        <p:nvPicPr>
          <p:cNvPr id="4" name="Picture 3">
            <a:extLst>
              <a:ext uri="{FF2B5EF4-FFF2-40B4-BE49-F238E27FC236}">
                <a16:creationId xmlns="" xmlns:a16="http://schemas.microsoft.com/office/drawing/2014/main" id="{D17CF75C-6500-4DF9-A4D6-81CA86AA25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41947364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3789"/>
          </a:xfrm>
        </p:spPr>
        <p:txBody>
          <a:bodyPr>
            <a:noAutofit/>
          </a:bodyPr>
          <a:lstStyle/>
          <a:p>
            <a:r>
              <a:rPr lang="en-GB" b="1" dirty="0"/>
              <a:t>Writing up an evaluation</a:t>
            </a:r>
          </a:p>
        </p:txBody>
      </p:sp>
      <p:sp>
        <p:nvSpPr>
          <p:cNvPr id="3" name="Content Placeholder 2"/>
          <p:cNvSpPr>
            <a:spLocks noGrp="1"/>
          </p:cNvSpPr>
          <p:nvPr>
            <p:ph idx="1"/>
          </p:nvPr>
        </p:nvSpPr>
        <p:spPr>
          <a:xfrm>
            <a:off x="838200" y="1157968"/>
            <a:ext cx="10196286" cy="1469118"/>
          </a:xfrm>
        </p:spPr>
        <p:txBody>
          <a:bodyPr>
            <a:normAutofit fontScale="92500"/>
          </a:bodyPr>
          <a:lstStyle/>
          <a:p>
            <a:r>
              <a:rPr lang="en-GB" b="1" dirty="0"/>
              <a:t>In your evaluation you must show a </a:t>
            </a:r>
            <a:r>
              <a:rPr lang="en-GB" b="1" dirty="0">
                <a:solidFill>
                  <a:srgbClr val="FF0000"/>
                </a:solidFill>
              </a:rPr>
              <a:t>clear opinion </a:t>
            </a:r>
            <a:r>
              <a:rPr lang="en-GB" b="1" dirty="0"/>
              <a:t>and </a:t>
            </a:r>
            <a:r>
              <a:rPr lang="en-GB" b="1" dirty="0">
                <a:solidFill>
                  <a:srgbClr val="0070C0"/>
                </a:solidFill>
              </a:rPr>
              <a:t>clear links to the question</a:t>
            </a:r>
            <a:r>
              <a:rPr lang="en-GB" b="1" dirty="0"/>
              <a:t>, and </a:t>
            </a:r>
            <a:r>
              <a:rPr lang="en-GB" b="1" dirty="0">
                <a:solidFill>
                  <a:srgbClr val="00B050"/>
                </a:solidFill>
              </a:rPr>
              <a:t>you must use relevant references from the text</a:t>
            </a:r>
            <a:r>
              <a:rPr lang="en-GB" b="1" dirty="0"/>
              <a:t>. </a:t>
            </a:r>
          </a:p>
          <a:p>
            <a:r>
              <a:rPr lang="en-GB" b="1" dirty="0"/>
              <a:t>You will need to make a range of points in your answer.</a:t>
            </a:r>
          </a:p>
          <a:p>
            <a:endParaRPr lang="en-GB" b="1" dirty="0"/>
          </a:p>
        </p:txBody>
      </p:sp>
      <p:sp>
        <p:nvSpPr>
          <p:cNvPr id="4" name="TextBox 3"/>
          <p:cNvSpPr txBox="1"/>
          <p:nvPr/>
        </p:nvSpPr>
        <p:spPr>
          <a:xfrm>
            <a:off x="838200" y="2856140"/>
            <a:ext cx="9056914" cy="2246769"/>
          </a:xfrm>
          <a:prstGeom prst="rect">
            <a:avLst/>
          </a:prstGeom>
          <a:noFill/>
        </p:spPr>
        <p:txBody>
          <a:bodyPr wrap="square" rtlCol="0">
            <a:spAutoFit/>
          </a:bodyPr>
          <a:lstStyle/>
          <a:p>
            <a:r>
              <a:rPr lang="en-GB" sz="2800" b="1" dirty="0"/>
              <a:t>In this text the writer </a:t>
            </a:r>
            <a:r>
              <a:rPr lang="en-GB" sz="2800" b="1" dirty="0">
                <a:solidFill>
                  <a:srgbClr val="FF0000"/>
                </a:solidFill>
              </a:rPr>
              <a:t>successfully</a:t>
            </a:r>
            <a:r>
              <a:rPr lang="en-GB" sz="2800" b="1" dirty="0"/>
              <a:t> </a:t>
            </a:r>
            <a:r>
              <a:rPr lang="en-GB" sz="2800" b="1" dirty="0">
                <a:solidFill>
                  <a:srgbClr val="0070C0"/>
                </a:solidFill>
              </a:rPr>
              <a:t>creates a sense of fear </a:t>
            </a:r>
            <a:r>
              <a:rPr lang="en-GB" sz="2800" b="1" dirty="0"/>
              <a:t>by describing the hideous setting of a </a:t>
            </a:r>
            <a:r>
              <a:rPr lang="en-GB" sz="2800" b="1" dirty="0">
                <a:solidFill>
                  <a:srgbClr val="00B050"/>
                </a:solidFill>
              </a:rPr>
              <a:t>“pile of rotting corpses</a:t>
            </a:r>
            <a:r>
              <a:rPr lang="en-GB" sz="2800" b="1" dirty="0"/>
              <a:t>.” The fact that there is a pile of bodies suggests that many people have died in this place, </a:t>
            </a:r>
            <a:r>
              <a:rPr lang="en-GB" sz="2800" b="1" dirty="0">
                <a:solidFill>
                  <a:srgbClr val="FF0000"/>
                </a:solidFill>
              </a:rPr>
              <a:t>effectively</a:t>
            </a:r>
            <a:r>
              <a:rPr lang="en-GB" sz="2800" b="1" dirty="0"/>
              <a:t> </a:t>
            </a:r>
            <a:r>
              <a:rPr lang="en-GB" sz="2800" b="1" dirty="0">
                <a:solidFill>
                  <a:srgbClr val="0070C0"/>
                </a:solidFill>
              </a:rPr>
              <a:t>creating fear </a:t>
            </a:r>
            <a:r>
              <a:rPr lang="en-GB" sz="2800" b="1" dirty="0"/>
              <a:t>as the reader will be worried about Lucy’s safety. </a:t>
            </a:r>
          </a:p>
        </p:txBody>
      </p:sp>
      <p:pic>
        <p:nvPicPr>
          <p:cNvPr id="5" name="Picture 4">
            <a:extLst>
              <a:ext uri="{FF2B5EF4-FFF2-40B4-BE49-F238E27FC236}">
                <a16:creationId xmlns="" xmlns:a16="http://schemas.microsoft.com/office/drawing/2014/main" id="{7F7A88A6-15A1-477D-99D3-D8663A2268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149638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GB" b="1" dirty="0"/>
              <a:t>Write an evaluation of how fear is created in your chosen extract.</a:t>
            </a:r>
          </a:p>
        </p:txBody>
      </p:sp>
      <p:pic>
        <p:nvPicPr>
          <p:cNvPr id="4" name="Picture 3">
            <a:extLst>
              <a:ext uri="{FF2B5EF4-FFF2-40B4-BE49-F238E27FC236}">
                <a16:creationId xmlns="" xmlns:a16="http://schemas.microsoft.com/office/drawing/2014/main" id="{8C30CF42-74A4-4F29-A444-CB4F62CEF1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844845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And this one?</a:t>
            </a:r>
          </a:p>
        </p:txBody>
      </p:sp>
      <p:sp>
        <p:nvSpPr>
          <p:cNvPr id="3" name="TextBox 2"/>
          <p:cNvSpPr txBox="1"/>
          <p:nvPr/>
        </p:nvSpPr>
        <p:spPr>
          <a:xfrm>
            <a:off x="8886823" y="2443589"/>
            <a:ext cx="2770495" cy="2308324"/>
          </a:xfrm>
          <a:prstGeom prst="rect">
            <a:avLst/>
          </a:prstGeom>
          <a:noFill/>
        </p:spPr>
        <p:txBody>
          <a:bodyPr wrap="square" rtlCol="0">
            <a:spAutoFit/>
          </a:bodyPr>
          <a:lstStyle/>
          <a:p>
            <a:r>
              <a:rPr lang="en-GB" sz="2400" b="1" dirty="0"/>
              <a:t>Do you think the photographer here had the same intentions as the photographer who took Picture 1?</a:t>
            </a:r>
          </a:p>
        </p:txBody>
      </p:sp>
      <p:pic>
        <p:nvPicPr>
          <p:cNvPr id="5" name="Picture 4">
            <a:extLst>
              <a:ext uri="{FF2B5EF4-FFF2-40B4-BE49-F238E27FC236}">
                <a16:creationId xmlns="" xmlns:a16="http://schemas.microsoft.com/office/drawing/2014/main" id="{838FB683-6822-4A9C-BEF4-EEF98EC240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pic>
        <p:nvPicPr>
          <p:cNvPr id="8" name="Picture 7" descr="C:\Users\slade_l\Downloads\AL1313030_High Res.jpg">
            <a:extLst>
              <a:ext uri="{FF2B5EF4-FFF2-40B4-BE49-F238E27FC236}">
                <a16:creationId xmlns="" xmlns:a16="http://schemas.microsoft.com/office/drawing/2014/main" id="{B09A171D-7387-4055-BA79-83F0210BCCF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9699" y="1690688"/>
            <a:ext cx="6905625" cy="4603495"/>
          </a:xfrm>
          <a:prstGeom prst="rect">
            <a:avLst/>
          </a:prstGeom>
          <a:noFill/>
          <a:ln>
            <a:noFill/>
          </a:ln>
        </p:spPr>
      </p:pic>
    </p:spTree>
    <p:extLst>
      <p:ext uri="{BB962C8B-B14F-4D97-AF65-F5344CB8AC3E}">
        <p14:creationId xmlns:p14="http://schemas.microsoft.com/office/powerpoint/2010/main" val="990711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And this one?</a:t>
            </a:r>
          </a:p>
        </p:txBody>
      </p:sp>
      <p:sp>
        <p:nvSpPr>
          <p:cNvPr id="3" name="TextBox 2"/>
          <p:cNvSpPr txBox="1"/>
          <p:nvPr/>
        </p:nvSpPr>
        <p:spPr>
          <a:xfrm>
            <a:off x="838200" y="1625501"/>
            <a:ext cx="10977739" cy="2308324"/>
          </a:xfrm>
          <a:prstGeom prst="rect">
            <a:avLst/>
          </a:prstGeom>
          <a:noFill/>
        </p:spPr>
        <p:txBody>
          <a:bodyPr wrap="square" rtlCol="0">
            <a:spAutoFit/>
          </a:bodyPr>
          <a:lstStyle/>
          <a:p>
            <a:r>
              <a:rPr lang="en-GB" sz="2400" b="1" dirty="0"/>
              <a:t>How do we know this photograph was taken in London?</a:t>
            </a:r>
          </a:p>
          <a:p>
            <a:endParaRPr lang="en-GB" sz="2400" b="1" dirty="0"/>
          </a:p>
          <a:p>
            <a:r>
              <a:rPr lang="en-GB" sz="2400" b="1" dirty="0"/>
              <a:t>What is this photographer trying to reveal about London?</a:t>
            </a:r>
          </a:p>
          <a:p>
            <a:endParaRPr lang="en-GB" sz="2400" b="1" dirty="0"/>
          </a:p>
          <a:p>
            <a:r>
              <a:rPr lang="en-GB" sz="2400" b="1" dirty="0"/>
              <a:t>Why might the photographer have chosen not to make a person the key focus of the photograph?</a:t>
            </a:r>
          </a:p>
        </p:txBody>
      </p:sp>
      <p:pic>
        <p:nvPicPr>
          <p:cNvPr id="5" name="Picture 4">
            <a:extLst>
              <a:ext uri="{FF2B5EF4-FFF2-40B4-BE49-F238E27FC236}">
                <a16:creationId xmlns="" xmlns:a16="http://schemas.microsoft.com/office/drawing/2014/main" id="{01551A66-0235-4693-AB1D-5A506B6D34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3872478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2043"/>
            <a:ext cx="10515600" cy="766005"/>
          </a:xfrm>
        </p:spPr>
        <p:txBody>
          <a:bodyPr/>
          <a:lstStyle/>
          <a:p>
            <a:r>
              <a:rPr lang="en-GB" b="1" dirty="0"/>
              <a:t>Making decisions</a:t>
            </a:r>
          </a:p>
        </p:txBody>
      </p:sp>
      <p:sp>
        <p:nvSpPr>
          <p:cNvPr id="3" name="Content Placeholder 2"/>
          <p:cNvSpPr>
            <a:spLocks noGrp="1"/>
          </p:cNvSpPr>
          <p:nvPr>
            <p:ph idx="1"/>
          </p:nvPr>
        </p:nvSpPr>
        <p:spPr>
          <a:xfrm>
            <a:off x="300251" y="928048"/>
            <a:ext cx="11600597" cy="5622877"/>
          </a:xfrm>
        </p:spPr>
        <p:txBody>
          <a:bodyPr>
            <a:normAutofit fontScale="85000" lnSpcReduction="10000"/>
          </a:bodyPr>
          <a:lstStyle/>
          <a:p>
            <a:r>
              <a:rPr lang="en-GB" b="1" dirty="0"/>
              <a:t>Just as photographers try to manipulate our emotions and present their point of view through their images, so writers do the same with language.</a:t>
            </a:r>
          </a:p>
          <a:p>
            <a:r>
              <a:rPr lang="en-GB" b="1" dirty="0"/>
              <a:t>Look at this paragraph. What words would you put in the gaps?</a:t>
            </a:r>
          </a:p>
          <a:p>
            <a:pPr marL="0" indent="0">
              <a:lnSpc>
                <a:spcPct val="150000"/>
              </a:lnSpc>
              <a:buNone/>
            </a:pPr>
            <a:r>
              <a:rPr lang="en-GB" sz="3200" b="1" i="1" dirty="0">
                <a:solidFill>
                  <a:srgbClr val="7030A0"/>
                </a:solidFill>
              </a:rPr>
              <a:t>Yet again my shoulder is ____</a:t>
            </a:r>
            <a:r>
              <a:rPr lang="en-GB" sz="3200" b="1" i="1" u="sng" dirty="0">
                <a:solidFill>
                  <a:srgbClr val="FF0000"/>
                </a:solidFill>
              </a:rPr>
              <a:t>verb</a:t>
            </a:r>
            <a:r>
              <a:rPr lang="en-GB" sz="3200" b="1" i="1" u="sng" dirty="0">
                <a:solidFill>
                  <a:srgbClr val="7030A0"/>
                </a:solidFill>
              </a:rPr>
              <a:t>____</a:t>
            </a:r>
            <a:r>
              <a:rPr lang="en-GB" sz="3200" b="1" i="1" dirty="0">
                <a:solidFill>
                  <a:srgbClr val="7030A0"/>
                </a:solidFill>
              </a:rPr>
              <a:t> into the ___</a:t>
            </a:r>
            <a:r>
              <a:rPr lang="en-GB" sz="3200" b="1" i="1" u="sng" dirty="0">
                <a:solidFill>
                  <a:srgbClr val="FF0000"/>
                </a:solidFill>
              </a:rPr>
              <a:t>adjective</a:t>
            </a:r>
            <a:r>
              <a:rPr lang="en-GB" sz="3200" b="1" i="1" u="sng" dirty="0">
                <a:solidFill>
                  <a:srgbClr val="7030A0"/>
                </a:solidFill>
              </a:rPr>
              <a:t>____</a:t>
            </a:r>
            <a:r>
              <a:rPr lang="en-GB" sz="3200" b="1" i="1" dirty="0">
                <a:solidFill>
                  <a:srgbClr val="7030A0"/>
                </a:solidFill>
              </a:rPr>
              <a:t> back of a fellow commuter as the ___</a:t>
            </a:r>
            <a:r>
              <a:rPr lang="en-GB" sz="3200" b="1" i="1" u="sng" dirty="0">
                <a:solidFill>
                  <a:srgbClr val="FF0000"/>
                </a:solidFill>
              </a:rPr>
              <a:t>noun</a:t>
            </a:r>
            <a:r>
              <a:rPr lang="en-GB" sz="3200" b="1" i="1" u="sng" dirty="0">
                <a:solidFill>
                  <a:srgbClr val="7030A0"/>
                </a:solidFill>
              </a:rPr>
              <a:t>____</a:t>
            </a:r>
            <a:r>
              <a:rPr lang="en-GB" sz="3200" b="1" i="1" dirty="0">
                <a:solidFill>
                  <a:srgbClr val="7030A0"/>
                </a:solidFill>
              </a:rPr>
              <a:t> we are travelling in </a:t>
            </a:r>
            <a:r>
              <a:rPr lang="en-GB" sz="3200" b="1" i="1" u="sng" dirty="0">
                <a:solidFill>
                  <a:srgbClr val="7030A0"/>
                </a:solidFill>
              </a:rPr>
              <a:t>__</a:t>
            </a:r>
            <a:r>
              <a:rPr lang="en-GB" sz="3200" b="1" i="1" u="sng" dirty="0">
                <a:solidFill>
                  <a:srgbClr val="FF0000"/>
                </a:solidFill>
              </a:rPr>
              <a:t>verb</a:t>
            </a:r>
            <a:r>
              <a:rPr lang="en-GB" sz="3200" b="1" i="1" u="sng" dirty="0">
                <a:solidFill>
                  <a:srgbClr val="7030A0"/>
                </a:solidFill>
              </a:rPr>
              <a:t>____</a:t>
            </a:r>
            <a:r>
              <a:rPr lang="en-GB" sz="3200" b="1" i="1" dirty="0">
                <a:solidFill>
                  <a:srgbClr val="7030A0"/>
                </a:solidFill>
              </a:rPr>
              <a:t> and ____</a:t>
            </a:r>
            <a:r>
              <a:rPr lang="en-GB" sz="3200" b="1" i="1" u="sng" dirty="0">
                <a:solidFill>
                  <a:srgbClr val="FF0000"/>
                </a:solidFill>
              </a:rPr>
              <a:t>verb</a:t>
            </a:r>
            <a:r>
              <a:rPr lang="en-GB" sz="3200" b="1" i="1" u="sng" dirty="0">
                <a:solidFill>
                  <a:srgbClr val="7030A0"/>
                </a:solidFill>
              </a:rPr>
              <a:t>____</a:t>
            </a:r>
            <a:r>
              <a:rPr lang="en-GB" sz="3200" b="1" i="1" dirty="0">
                <a:solidFill>
                  <a:srgbClr val="7030A0"/>
                </a:solidFill>
              </a:rPr>
              <a:t> onwards. The air around me is </a:t>
            </a:r>
            <a:r>
              <a:rPr lang="en-GB" sz="3200" b="1" i="1" u="sng" dirty="0">
                <a:solidFill>
                  <a:srgbClr val="7030A0"/>
                </a:solidFill>
              </a:rPr>
              <a:t>__</a:t>
            </a:r>
            <a:r>
              <a:rPr lang="en-GB" sz="3200" b="1" i="1" u="sng" dirty="0">
                <a:solidFill>
                  <a:srgbClr val="FF0000"/>
                </a:solidFill>
              </a:rPr>
              <a:t>adjective</a:t>
            </a:r>
            <a:r>
              <a:rPr lang="en-GB" sz="3200" b="1" i="1" u="sng" dirty="0">
                <a:solidFill>
                  <a:srgbClr val="7030A0"/>
                </a:solidFill>
              </a:rPr>
              <a:t>___ </a:t>
            </a:r>
            <a:r>
              <a:rPr lang="en-GB" sz="3200" b="1" i="1" dirty="0">
                <a:solidFill>
                  <a:srgbClr val="7030A0"/>
                </a:solidFill>
              </a:rPr>
              <a:t>with the ____</a:t>
            </a:r>
            <a:r>
              <a:rPr lang="en-GB" sz="3200" b="1" i="1" u="sng" dirty="0">
                <a:solidFill>
                  <a:srgbClr val="FF0000"/>
                </a:solidFill>
              </a:rPr>
              <a:t>adjective</a:t>
            </a:r>
            <a:r>
              <a:rPr lang="en-GB" sz="3200" b="1" i="1" u="sng" dirty="0">
                <a:solidFill>
                  <a:srgbClr val="7030A0"/>
                </a:solidFill>
              </a:rPr>
              <a:t>____</a:t>
            </a:r>
            <a:r>
              <a:rPr lang="en-GB" sz="3200" b="1" i="1" dirty="0">
                <a:solidFill>
                  <a:srgbClr val="7030A0"/>
                </a:solidFill>
              </a:rPr>
              <a:t> scent of a thousand different aftershaves, perfumes and laundry detergents. Despite their ___</a:t>
            </a:r>
            <a:r>
              <a:rPr lang="en-GB" sz="3200" b="1" i="1" u="sng" dirty="0">
                <a:solidFill>
                  <a:srgbClr val="FF0000"/>
                </a:solidFill>
              </a:rPr>
              <a:t>adjective</a:t>
            </a:r>
            <a:r>
              <a:rPr lang="en-GB" sz="3200" b="1" i="1" u="sng" dirty="0">
                <a:solidFill>
                  <a:srgbClr val="7030A0"/>
                </a:solidFill>
              </a:rPr>
              <a:t>___</a:t>
            </a:r>
            <a:r>
              <a:rPr lang="en-GB" sz="3200" b="1" i="1" dirty="0">
                <a:solidFill>
                  <a:srgbClr val="7030A0"/>
                </a:solidFill>
              </a:rPr>
              <a:t> effect, they are infinitely preferable to the __</a:t>
            </a:r>
            <a:r>
              <a:rPr lang="en-GB" sz="3200" b="1" i="1" u="sng" dirty="0">
                <a:solidFill>
                  <a:srgbClr val="7030A0"/>
                </a:solidFill>
              </a:rPr>
              <a:t>_</a:t>
            </a:r>
            <a:r>
              <a:rPr lang="en-GB" sz="3200" b="1" i="1" u="sng" dirty="0">
                <a:solidFill>
                  <a:srgbClr val="FF0000"/>
                </a:solidFill>
              </a:rPr>
              <a:t>adjective</a:t>
            </a:r>
            <a:r>
              <a:rPr lang="en-GB" sz="3200" b="1" i="1" dirty="0">
                <a:solidFill>
                  <a:srgbClr val="7030A0"/>
                </a:solidFill>
              </a:rPr>
              <a:t>____  __</a:t>
            </a:r>
            <a:r>
              <a:rPr lang="en-GB" sz="3200" b="1" i="1" u="sng" dirty="0">
                <a:solidFill>
                  <a:srgbClr val="FF0000"/>
                </a:solidFill>
              </a:rPr>
              <a:t>noun</a:t>
            </a:r>
            <a:r>
              <a:rPr lang="en-GB" sz="3200" b="1" i="1" u="sng" dirty="0">
                <a:solidFill>
                  <a:srgbClr val="7030A0"/>
                </a:solidFill>
              </a:rPr>
              <a:t>____ </a:t>
            </a:r>
            <a:r>
              <a:rPr lang="en-GB" sz="3200" b="1" i="1" dirty="0">
                <a:solidFill>
                  <a:srgbClr val="7030A0"/>
                </a:solidFill>
              </a:rPr>
              <a:t>of </a:t>
            </a:r>
            <a:r>
              <a:rPr lang="en-GB" sz="3200" b="1" i="1" u="sng" dirty="0">
                <a:solidFill>
                  <a:srgbClr val="7030A0"/>
                </a:solidFill>
              </a:rPr>
              <a:t>___</a:t>
            </a:r>
            <a:r>
              <a:rPr lang="en-GB" sz="3200" b="1" i="1" u="sng" dirty="0">
                <a:solidFill>
                  <a:srgbClr val="FF0000"/>
                </a:solidFill>
              </a:rPr>
              <a:t>noun</a:t>
            </a:r>
            <a:r>
              <a:rPr lang="en-GB" sz="3200" b="1" i="1" u="sng" dirty="0">
                <a:solidFill>
                  <a:srgbClr val="7030A0"/>
                </a:solidFill>
              </a:rPr>
              <a:t> </a:t>
            </a:r>
            <a:r>
              <a:rPr lang="en-GB" sz="3200" b="1" i="1" u="sng" dirty="0" err="1">
                <a:solidFill>
                  <a:srgbClr val="FF0000"/>
                </a:solidFill>
              </a:rPr>
              <a:t>phrase</a:t>
            </a:r>
            <a:r>
              <a:rPr lang="en-GB" sz="3200" b="1" i="1" u="sng" dirty="0" err="1">
                <a:solidFill>
                  <a:srgbClr val="7030A0"/>
                </a:solidFill>
              </a:rPr>
              <a:t>___</a:t>
            </a:r>
            <a:r>
              <a:rPr lang="en-GB" sz="3200" b="1" i="1" dirty="0" err="1">
                <a:solidFill>
                  <a:srgbClr val="7030A0"/>
                </a:solidFill>
              </a:rPr>
              <a:t>that</a:t>
            </a:r>
            <a:r>
              <a:rPr lang="en-GB" sz="3200" b="1" i="1" dirty="0">
                <a:solidFill>
                  <a:srgbClr val="7030A0"/>
                </a:solidFill>
              </a:rPr>
              <a:t> will surround me on the journey home this evening. </a:t>
            </a:r>
          </a:p>
          <a:p>
            <a:endParaRPr lang="en-GB" b="1" dirty="0"/>
          </a:p>
          <a:p>
            <a:endParaRPr lang="en-GB" b="1" dirty="0"/>
          </a:p>
        </p:txBody>
      </p:sp>
      <p:pic>
        <p:nvPicPr>
          <p:cNvPr id="4" name="Picture 3">
            <a:extLst>
              <a:ext uri="{FF2B5EF4-FFF2-40B4-BE49-F238E27FC236}">
                <a16:creationId xmlns="" xmlns:a16="http://schemas.microsoft.com/office/drawing/2014/main" id="{AF03AB9B-45DD-4F34-9FE8-8FA75F889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50554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8457"/>
          </a:xfrm>
        </p:spPr>
        <p:txBody>
          <a:bodyPr>
            <a:normAutofit fontScale="90000"/>
          </a:bodyPr>
          <a:lstStyle/>
          <a:p>
            <a:r>
              <a:rPr lang="en-GB" b="1" dirty="0"/>
              <a:t>Effects of language</a:t>
            </a:r>
          </a:p>
        </p:txBody>
      </p:sp>
      <p:sp>
        <p:nvSpPr>
          <p:cNvPr id="3" name="Content Placeholder 2"/>
          <p:cNvSpPr>
            <a:spLocks noGrp="1"/>
          </p:cNvSpPr>
          <p:nvPr>
            <p:ph idx="1"/>
          </p:nvPr>
        </p:nvSpPr>
        <p:spPr>
          <a:xfrm>
            <a:off x="313899" y="1146412"/>
            <a:ext cx="11436823" cy="5030551"/>
          </a:xfrm>
        </p:spPr>
        <p:txBody>
          <a:bodyPr>
            <a:normAutofit fontScale="92500" lnSpcReduction="10000"/>
          </a:bodyPr>
          <a:lstStyle/>
          <a:p>
            <a:r>
              <a:rPr lang="en-GB" sz="3200" b="1" dirty="0"/>
              <a:t>How does the narrator feel about their commute?</a:t>
            </a:r>
          </a:p>
          <a:p>
            <a:r>
              <a:rPr lang="en-GB" sz="3200" b="1" dirty="0"/>
              <a:t>Explain – </a:t>
            </a:r>
            <a:r>
              <a:rPr lang="en-GB" sz="3200" b="1" i="1" dirty="0"/>
              <a:t>The writer clearly shows the narrator </a:t>
            </a:r>
            <a:r>
              <a:rPr lang="en-GB" sz="3200" b="1" i="1" dirty="0" err="1"/>
              <a:t>feels_____by</a:t>
            </a:r>
            <a:r>
              <a:rPr lang="en-GB" sz="3200" b="1" i="1" dirty="0"/>
              <a:t> using the word/phrase _____ which has connotations </a:t>
            </a:r>
            <a:r>
              <a:rPr lang="en-GB" sz="3200" b="1" i="1" dirty="0" err="1"/>
              <a:t>of__________and</a:t>
            </a:r>
            <a:r>
              <a:rPr lang="en-GB" sz="3200" b="1" i="1" dirty="0"/>
              <a:t> would make the reader think______________</a:t>
            </a:r>
          </a:p>
          <a:p>
            <a:r>
              <a:rPr lang="en-GB" sz="3200" b="1" dirty="0"/>
              <a:t>Develop – </a:t>
            </a:r>
            <a:r>
              <a:rPr lang="en-GB" sz="3200" b="1" i="1" dirty="0"/>
              <a:t>This impression is further reinforced by....</a:t>
            </a:r>
          </a:p>
          <a:p>
            <a:pPr marL="0" indent="0">
              <a:buNone/>
            </a:pPr>
            <a:r>
              <a:rPr lang="en-GB" sz="3200" b="1" i="1" dirty="0">
                <a:solidFill>
                  <a:srgbClr val="7030A0"/>
                </a:solidFill>
              </a:rPr>
              <a:t>Yet again my shoulder is </a:t>
            </a:r>
            <a:r>
              <a:rPr lang="en-GB" sz="3200" b="1" i="1" dirty="0">
                <a:solidFill>
                  <a:srgbClr val="FF0000"/>
                </a:solidFill>
              </a:rPr>
              <a:t>crushed</a:t>
            </a:r>
            <a:r>
              <a:rPr lang="en-GB" sz="3200" b="1" i="1" dirty="0">
                <a:solidFill>
                  <a:srgbClr val="7030A0"/>
                </a:solidFill>
              </a:rPr>
              <a:t> into the </a:t>
            </a:r>
            <a:r>
              <a:rPr lang="en-GB" sz="3200" b="1" i="1" dirty="0">
                <a:solidFill>
                  <a:srgbClr val="FF0000"/>
                </a:solidFill>
              </a:rPr>
              <a:t>fleshy</a:t>
            </a:r>
            <a:r>
              <a:rPr lang="en-GB" sz="3200" b="1" i="1" dirty="0">
                <a:solidFill>
                  <a:srgbClr val="7030A0"/>
                </a:solidFill>
              </a:rPr>
              <a:t> back of a fellow commuter as the </a:t>
            </a:r>
            <a:r>
              <a:rPr lang="en-GB" sz="3200" b="1" i="1" dirty="0">
                <a:solidFill>
                  <a:srgbClr val="FF0000"/>
                </a:solidFill>
              </a:rPr>
              <a:t>capsule</a:t>
            </a:r>
            <a:r>
              <a:rPr lang="en-GB" sz="3200" b="1" i="1" dirty="0">
                <a:solidFill>
                  <a:srgbClr val="7030A0"/>
                </a:solidFill>
              </a:rPr>
              <a:t> we are travelling in </a:t>
            </a:r>
            <a:r>
              <a:rPr lang="en-GB" sz="3200" b="1" i="1" dirty="0">
                <a:solidFill>
                  <a:srgbClr val="FF0000"/>
                </a:solidFill>
              </a:rPr>
              <a:t>lurches</a:t>
            </a:r>
            <a:r>
              <a:rPr lang="en-GB" sz="3200" b="1" i="1" dirty="0">
                <a:solidFill>
                  <a:srgbClr val="7030A0"/>
                </a:solidFill>
              </a:rPr>
              <a:t> and </a:t>
            </a:r>
            <a:r>
              <a:rPr lang="en-GB" sz="3200" b="1" i="1" dirty="0">
                <a:solidFill>
                  <a:srgbClr val="FF0000"/>
                </a:solidFill>
              </a:rPr>
              <a:t>groans</a:t>
            </a:r>
            <a:r>
              <a:rPr lang="en-GB" sz="3200" b="1" i="1" dirty="0">
                <a:solidFill>
                  <a:srgbClr val="7030A0"/>
                </a:solidFill>
              </a:rPr>
              <a:t> onwards. The air around me is </a:t>
            </a:r>
            <a:r>
              <a:rPr lang="en-GB" sz="3200" b="1" i="1" dirty="0">
                <a:solidFill>
                  <a:srgbClr val="FF0000"/>
                </a:solidFill>
              </a:rPr>
              <a:t>thick</a:t>
            </a:r>
            <a:r>
              <a:rPr lang="en-GB" sz="3200" b="1" i="1" dirty="0">
                <a:solidFill>
                  <a:srgbClr val="7030A0"/>
                </a:solidFill>
              </a:rPr>
              <a:t> with the </a:t>
            </a:r>
            <a:r>
              <a:rPr lang="en-GB" sz="3200" b="1" i="1" dirty="0">
                <a:solidFill>
                  <a:srgbClr val="FF0000"/>
                </a:solidFill>
              </a:rPr>
              <a:t>chemical</a:t>
            </a:r>
            <a:r>
              <a:rPr lang="en-GB" sz="3200" b="1" i="1" dirty="0">
                <a:solidFill>
                  <a:srgbClr val="7030A0"/>
                </a:solidFill>
              </a:rPr>
              <a:t> scent of a thousand different aftershaves, perfumes and laundry detergents.  Despite their </a:t>
            </a:r>
            <a:r>
              <a:rPr lang="en-GB" sz="3200" b="1" i="1" dirty="0">
                <a:solidFill>
                  <a:srgbClr val="FF0000"/>
                </a:solidFill>
              </a:rPr>
              <a:t>choking </a:t>
            </a:r>
            <a:r>
              <a:rPr lang="en-GB" sz="3200" b="1" i="1" dirty="0">
                <a:solidFill>
                  <a:srgbClr val="7030A0"/>
                </a:solidFill>
              </a:rPr>
              <a:t>effect, they are infinitely preferable to the </a:t>
            </a:r>
            <a:r>
              <a:rPr lang="en-GB" sz="3200" b="1" i="1" dirty="0">
                <a:solidFill>
                  <a:srgbClr val="FF0000"/>
                </a:solidFill>
              </a:rPr>
              <a:t>acrid</a:t>
            </a:r>
            <a:r>
              <a:rPr lang="en-GB" sz="3200" b="1" i="1" dirty="0">
                <a:solidFill>
                  <a:srgbClr val="7030A0"/>
                </a:solidFill>
              </a:rPr>
              <a:t> </a:t>
            </a:r>
            <a:r>
              <a:rPr lang="en-GB" sz="3200" b="1" i="1" dirty="0">
                <a:solidFill>
                  <a:srgbClr val="FF0000"/>
                </a:solidFill>
              </a:rPr>
              <a:t>stench</a:t>
            </a:r>
            <a:r>
              <a:rPr lang="en-GB" sz="3200" b="1" i="1" dirty="0">
                <a:solidFill>
                  <a:srgbClr val="7030A0"/>
                </a:solidFill>
              </a:rPr>
              <a:t> of </a:t>
            </a:r>
            <a:r>
              <a:rPr lang="en-GB" sz="3200" b="1" i="1" dirty="0">
                <a:solidFill>
                  <a:srgbClr val="FF0000"/>
                </a:solidFill>
              </a:rPr>
              <a:t>work sweat </a:t>
            </a:r>
            <a:r>
              <a:rPr lang="en-GB" sz="3200" b="1" i="1" dirty="0">
                <a:solidFill>
                  <a:srgbClr val="7030A0"/>
                </a:solidFill>
              </a:rPr>
              <a:t>that will surround me on the journey home this evening. </a:t>
            </a:r>
          </a:p>
        </p:txBody>
      </p:sp>
      <p:pic>
        <p:nvPicPr>
          <p:cNvPr id="4" name="Picture 3">
            <a:extLst>
              <a:ext uri="{FF2B5EF4-FFF2-40B4-BE49-F238E27FC236}">
                <a16:creationId xmlns="" xmlns:a16="http://schemas.microsoft.com/office/drawing/2014/main" id="{82C11AA9-D4B1-4495-8992-D2B470D9A9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2416972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How? Why? Develop!</a:t>
            </a:r>
          </a:p>
        </p:txBody>
      </p:sp>
      <p:sp>
        <p:nvSpPr>
          <p:cNvPr id="3" name="Content Placeholder 2"/>
          <p:cNvSpPr>
            <a:spLocks noGrp="1"/>
          </p:cNvSpPr>
          <p:nvPr>
            <p:ph idx="1"/>
          </p:nvPr>
        </p:nvSpPr>
        <p:spPr/>
        <p:txBody>
          <a:bodyPr>
            <a:normAutofit fontScale="92500" lnSpcReduction="20000"/>
          </a:bodyPr>
          <a:lstStyle/>
          <a:p>
            <a:r>
              <a:rPr lang="en-GB" sz="3600" b="1" dirty="0"/>
              <a:t>What words, phrases and/or techniques has the writer used?</a:t>
            </a:r>
          </a:p>
          <a:p>
            <a:r>
              <a:rPr lang="en-GB" sz="3600" b="1" dirty="0"/>
              <a:t>How are these words, phrases and/or techniques used? What effect do they achieve?</a:t>
            </a:r>
          </a:p>
          <a:p>
            <a:r>
              <a:rPr lang="en-GB" sz="3600" b="1" dirty="0"/>
              <a:t>Why are these words, phrases and/or techniques used?  How is the writer trying to manipulate the reader? What is the writer’s point of view or purpose? </a:t>
            </a:r>
          </a:p>
          <a:p>
            <a:r>
              <a:rPr lang="en-GB" sz="3600" b="1" dirty="0"/>
              <a:t>Develop your ideas by linking them to another word/phrase and/or technique. </a:t>
            </a:r>
          </a:p>
          <a:p>
            <a:r>
              <a:rPr lang="en-GB" sz="3600" b="1" dirty="0">
                <a:solidFill>
                  <a:srgbClr val="FF0000"/>
                </a:solidFill>
              </a:rPr>
              <a:t>Remember to use appropriate terminology.</a:t>
            </a:r>
          </a:p>
        </p:txBody>
      </p:sp>
      <p:pic>
        <p:nvPicPr>
          <p:cNvPr id="4" name="Picture 3">
            <a:extLst>
              <a:ext uri="{FF2B5EF4-FFF2-40B4-BE49-F238E27FC236}">
                <a16:creationId xmlns="" xmlns:a16="http://schemas.microsoft.com/office/drawing/2014/main" id="{077FA630-DB65-4903-AB6F-CEBC36ECAD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4170" y="6176963"/>
            <a:ext cx="1447786" cy="561104"/>
          </a:xfrm>
          <a:prstGeom prst="rect">
            <a:avLst/>
          </a:prstGeom>
        </p:spPr>
      </p:pic>
    </p:spTree>
    <p:extLst>
      <p:ext uri="{BB962C8B-B14F-4D97-AF65-F5344CB8AC3E}">
        <p14:creationId xmlns:p14="http://schemas.microsoft.com/office/powerpoint/2010/main" val="13806638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8862</TotalTime>
  <Words>4209</Words>
  <Application>Microsoft Office PowerPoint</Application>
  <PresentationFormat>Widescreen</PresentationFormat>
  <Paragraphs>273</Paragraphs>
  <Slides>43</Slides>
  <Notes>34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Arial</vt:lpstr>
      <vt:lpstr>Calibri</vt:lpstr>
      <vt:lpstr>Calibri Light</vt:lpstr>
      <vt:lpstr>Times New Roman</vt:lpstr>
      <vt:lpstr>Office Theme</vt:lpstr>
      <vt:lpstr>Pearson</vt:lpstr>
      <vt:lpstr>Week 8 –  London  Focus: Language AO2  </vt:lpstr>
      <vt:lpstr>What do you think of when you think about London?</vt:lpstr>
      <vt:lpstr>Key terms</vt:lpstr>
      <vt:lpstr>What does this image suggest about London?</vt:lpstr>
      <vt:lpstr>And this one?</vt:lpstr>
      <vt:lpstr>And this one?</vt:lpstr>
      <vt:lpstr>Making decisions</vt:lpstr>
      <vt:lpstr>Effects of language</vt:lpstr>
      <vt:lpstr>What? How? Why? Develop!</vt:lpstr>
      <vt:lpstr>PowerPoint Presentation</vt:lpstr>
      <vt:lpstr>How does the writer use language to show the narrator’s feelings about their journey?</vt:lpstr>
      <vt:lpstr>Your turn</vt:lpstr>
      <vt:lpstr>Victorian London</vt:lpstr>
      <vt:lpstr>Spot the difference.</vt:lpstr>
      <vt:lpstr>Victorian London </vt:lpstr>
      <vt:lpstr>Analysing language</vt:lpstr>
      <vt:lpstr>Charles Dickens</vt:lpstr>
      <vt:lpstr>Peter Ackroyd</vt:lpstr>
      <vt:lpstr>David Perdue – Extract 1</vt:lpstr>
      <vt:lpstr>David Perdue – Extract 2</vt:lpstr>
      <vt:lpstr>Finding similarities</vt:lpstr>
      <vt:lpstr>Example</vt:lpstr>
      <vt:lpstr>Modern London</vt:lpstr>
      <vt:lpstr>Key words</vt:lpstr>
      <vt:lpstr>Structural choices</vt:lpstr>
      <vt:lpstr>Do you know what this is?</vt:lpstr>
      <vt:lpstr>Review How does the writer use language and structure to engage the reader?</vt:lpstr>
      <vt:lpstr>PowerPoint Presentation</vt:lpstr>
      <vt:lpstr>PowerPoint Presentation</vt:lpstr>
      <vt:lpstr>Your turn</vt:lpstr>
      <vt:lpstr>Evaluating texts</vt:lpstr>
      <vt:lpstr>Key words</vt:lpstr>
      <vt:lpstr>Evaluate</vt:lpstr>
      <vt:lpstr>Evaluate</vt:lpstr>
      <vt:lpstr>Creating fear</vt:lpstr>
      <vt:lpstr>Text 1</vt:lpstr>
      <vt:lpstr>Text 2</vt:lpstr>
      <vt:lpstr>Text 3</vt:lpstr>
      <vt:lpstr>Expressing your opinion</vt:lpstr>
      <vt:lpstr>Evaluating texts  </vt:lpstr>
      <vt:lpstr>Example using Text 1</vt:lpstr>
      <vt:lpstr>Writing up an evaluation</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dc:title>
  <dc:creator>Rebecca White</dc:creator>
  <cp:lastModifiedBy>Slade, Liz</cp:lastModifiedBy>
  <cp:revision>102</cp:revision>
  <cp:lastPrinted>2017-05-25T09:58:42Z</cp:lastPrinted>
  <dcterms:created xsi:type="dcterms:W3CDTF">2015-09-06T14:41:36Z</dcterms:created>
  <dcterms:modified xsi:type="dcterms:W3CDTF">2017-08-31T12:39:40Z</dcterms:modified>
</cp:coreProperties>
</file>